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57" r:id="rId3"/>
    <p:sldId id="275" r:id="rId4"/>
    <p:sldId id="289" r:id="rId5"/>
    <p:sldId id="279" r:id="rId6"/>
    <p:sldId id="284" r:id="rId7"/>
    <p:sldId id="285" r:id="rId8"/>
    <p:sldId id="290" r:id="rId9"/>
    <p:sldId id="291" r:id="rId10"/>
    <p:sldId id="278" r:id="rId11"/>
    <p:sldId id="261" r:id="rId12"/>
    <p:sldId id="263" r:id="rId13"/>
    <p:sldId id="264" r:id="rId14"/>
    <p:sldId id="286" r:id="rId15"/>
    <p:sldId id="287" r:id="rId16"/>
    <p:sldId id="288" r:id="rId17"/>
    <p:sldId id="283" r:id="rId18"/>
    <p:sldId id="268" r:id="rId19"/>
    <p:sldId id="269" r:id="rId2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4" d="100"/>
          <a:sy n="104" d="100"/>
        </p:scale>
        <p:origin x="114" y="3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0"/>
        <c:ser>
          <c:idx val="0"/>
          <c:order val="0"/>
          <c:tx>
            <c:strRef>
              <c:f>Sheet1!$B$1</c:f>
              <c:strCache>
                <c:ptCount val="1"/>
                <c:pt idx="0">
                  <c:v>Share</c:v>
                </c:pt>
              </c:strCache>
            </c:strRef>
          </c:tx>
          <c:spPr>
            <a:solidFill>
              <a:srgbClr val="2E7D8A"/>
            </a:solidFill>
            <a:effectLst/>
          </c:spPr>
          <c:invertIfNegative val="0"/>
          <c:dPt>
            <c:idx val="0"/>
            <c:invertIfNegative val="0"/>
            <c:bubble3D val="0"/>
            <c:extLst>
              <c:ext xmlns:c16="http://schemas.microsoft.com/office/drawing/2014/chart" uri="{C3380CC4-5D6E-409C-BE32-E72D297353CC}">
                <c16:uniqueId val="{00000001-111C-184D-AB20-38234BBFEEC2}"/>
              </c:ext>
            </c:extLst>
          </c:dPt>
          <c:dPt>
            <c:idx val="1"/>
            <c:invertIfNegative val="0"/>
            <c:bubble3D val="0"/>
            <c:spPr>
              <a:solidFill>
                <a:srgbClr val="A9C2C9"/>
              </a:solidFill>
              <a:effectLst/>
            </c:spPr>
            <c:extLst>
              <c:ext xmlns:c16="http://schemas.microsoft.com/office/drawing/2014/chart" uri="{C3380CC4-5D6E-409C-BE32-E72D297353CC}">
                <c16:uniqueId val="{00000003-111C-184D-AB20-38234BBFEEC2}"/>
              </c:ext>
            </c:extLst>
          </c:dPt>
          <c:dPt>
            <c:idx val="2"/>
            <c:invertIfNegative val="0"/>
            <c:bubble3D val="0"/>
            <c:spPr>
              <a:solidFill>
                <a:srgbClr val="A9C2C9"/>
              </a:solidFill>
              <a:effectLst/>
            </c:spPr>
            <c:extLst>
              <c:ext xmlns:c16="http://schemas.microsoft.com/office/drawing/2014/chart" uri="{C3380CC4-5D6E-409C-BE32-E72D297353CC}">
                <c16:uniqueId val="{00000005-111C-184D-AB20-38234BBFEEC2}"/>
              </c:ext>
            </c:extLst>
          </c:dPt>
          <c:dPt>
            <c:idx val="3"/>
            <c:invertIfNegative val="0"/>
            <c:bubble3D val="0"/>
            <c:spPr>
              <a:solidFill>
                <a:srgbClr val="A9C2C9"/>
              </a:solidFill>
              <a:effectLst/>
            </c:spPr>
            <c:extLst>
              <c:ext xmlns:c16="http://schemas.microsoft.com/office/drawing/2014/chart" uri="{C3380CC4-5D6E-409C-BE32-E72D297353CC}">
                <c16:uniqueId val="{00000007-111C-184D-AB20-38234BBFEEC2}"/>
              </c:ext>
            </c:extLst>
          </c:dPt>
          <c:dPt>
            <c:idx val="4"/>
            <c:invertIfNegative val="0"/>
            <c:bubble3D val="0"/>
            <c:spPr>
              <a:solidFill>
                <a:srgbClr val="A9C2C9"/>
              </a:solidFill>
              <a:effectLst/>
            </c:spPr>
            <c:extLst>
              <c:ext xmlns:c16="http://schemas.microsoft.com/office/drawing/2014/chart" uri="{C3380CC4-5D6E-409C-BE32-E72D297353CC}">
                <c16:uniqueId val="{00000009-111C-184D-AB20-38234BBFEEC2}"/>
              </c:ext>
            </c:extLst>
          </c:dPt>
          <c:dLbls>
            <c:numFmt formatCode="0.0&quot;%&quot;" sourceLinked="0"/>
            <c:spPr>
              <a:noFill/>
              <a:ln>
                <a:noFill/>
              </a:ln>
              <a:effectLst/>
            </c:spPr>
            <c:txPr>
              <a:bodyPr/>
              <a:lstStyle/>
              <a:p>
                <a:pPr>
                  <a:defRPr sz="1400" b="1" i="0" u="none" strike="noStrike">
                    <a:solidFill>
                      <a:srgbClr val="14333D"/>
                    </a:solidFill>
                    <a:latin typeface="Public San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1 tennis court + 2 pickleball courts</c:v>
                </c:pt>
                <c:pt idx="1">
                  <c:v>Remove the courts, replace with sod</c:v>
                </c:pt>
                <c:pt idx="2">
                  <c:v>4 new pickleball courts</c:v>
                </c:pt>
                <c:pt idx="3">
                  <c:v>Do nothing</c:v>
                </c:pt>
                <c:pt idx="4">
                  <c:v>2 new tennis courts</c:v>
                </c:pt>
              </c:strCache>
            </c:strRef>
          </c:cat>
          <c:val>
            <c:numRef>
              <c:f>Sheet1!$B$2:$B$6</c:f>
              <c:numCache>
                <c:formatCode>General</c:formatCode>
                <c:ptCount val="5"/>
                <c:pt idx="0">
                  <c:v>37.1</c:v>
                </c:pt>
                <c:pt idx="1">
                  <c:v>32</c:v>
                </c:pt>
                <c:pt idx="2">
                  <c:v>14.4</c:v>
                </c:pt>
                <c:pt idx="3">
                  <c:v>12.4</c:v>
                </c:pt>
                <c:pt idx="4">
                  <c:v>4.0999999999999996</c:v>
                </c:pt>
              </c:numCache>
            </c:numRef>
          </c:val>
          <c:extLst>
            <c:ext xmlns:c16="http://schemas.microsoft.com/office/drawing/2014/chart" uri="{C3380CC4-5D6E-409C-BE32-E72D297353CC}">
              <c16:uniqueId val="{0000000A-111C-184D-AB20-38234BBFEEC2}"/>
            </c:ext>
          </c:extLst>
        </c:ser>
        <c:dLbls>
          <c:showLegendKey val="0"/>
          <c:showVal val="1"/>
          <c:showCatName val="0"/>
          <c:showSerName val="0"/>
          <c:showPercent val="0"/>
          <c:showBubbleSize val="0"/>
        </c:dLbls>
        <c:gapWidth val="45"/>
        <c:axId val="2094734554"/>
        <c:axId val="2094734552"/>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400" b="0" i="0" u="none" strike="noStrike">
                <a:solidFill>
                  <a:srgbClr val="14333D"/>
                </a:solidFill>
                <a:latin typeface="Public Sans"/>
              </a:defRPr>
            </a:pPr>
            <a:endParaRPr lang="en-US"/>
          </a:p>
        </c:txPr>
        <c:crossAx val="2094734552"/>
        <c:crosses val="autoZero"/>
        <c:auto val="1"/>
        <c:lblAlgn val="ctr"/>
        <c:lblOffset val="100"/>
        <c:noMultiLvlLbl val="1"/>
      </c:catAx>
      <c:valAx>
        <c:axId val="2094734552"/>
        <c:scaling>
          <c:orientation val="minMax"/>
          <c:max val="45"/>
          <c:min val="0"/>
        </c:scaling>
        <c:delete val="1"/>
        <c:axPos val="t"/>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7116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Thank everyone for coming back. Remind the room that the Vision Meeting on September 30th was a conversation, and tonight is the follow-up: here is what changed because of what you told us. Nothing is being voted on tonight.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Same promise as last time, said again on purpose. Read the third line out loud. The biggest thing people will want to hear is that the plan moved in response to them, so lead with that and point to the two changes coming up: the courts and the dues.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the slide from the Vision Meeting that started the change. The courts were the one place the neighborhood truly split: 56% wanted courts in some form, 44% wanted them gone or left alone, and no single option won a majority. Spending $195,000 on a choice that divided the room did not sit right with the board. That is what led to the next idea.</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the slide from the Vision Meeting that started the change. The courts were the one place the neighborhood truly split: 56% wanted courts in some form, 44% wanted them gone or left alone, and no single option won a majority. Spending $195,000 on a choice that divided the room did not sit right with the board. That is what led to the next idea.</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482663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1CF65-00DD-D407-B59D-9405AA6ACD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5F30D2-3AF1-F8DD-E77A-2A112C5F6B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10B16D-20EB-D428-6E9E-82FA91968DAA}"/>
              </a:ext>
            </a:extLst>
          </p:cNvPr>
          <p:cNvSpPr>
            <a:spLocks noGrp="1"/>
          </p:cNvSpPr>
          <p:nvPr>
            <p:ph type="body" idx="1"/>
          </p:nvPr>
        </p:nvSpPr>
        <p:spPr/>
        <p:txBody>
          <a:bodyPr/>
          <a:lstStyle/>
          <a:p>
            <a:r>
              <a:t>Transition: here is what the board is proposing for the courts instead of a full rebuild or a full removal.</a:t>
            </a:r>
          </a:p>
        </p:txBody>
      </p:sp>
      <p:sp>
        <p:nvSpPr>
          <p:cNvPr id="4" name="Slide Number Placeholder 3">
            <a:extLst>
              <a:ext uri="{FF2B5EF4-FFF2-40B4-BE49-F238E27FC236}">
                <a16:creationId xmlns:a16="http://schemas.microsoft.com/office/drawing/2014/main" id="{6469C4D1-7B79-194F-86DB-3AE00FF56032}"/>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23858798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Walk through the rendering from left to right: garden beds, bocce, shuffleboard and cornhole painted or set on the existing court surface, the patio and grill along the back, and the wall for movie nights. Stress the middle ground: this is not a $195,000 rebuild and it is not tearing the courts out. It uses what is already there and keeps the decision open. If the neighborhood later wants pickleball or tennis, nothing here prevents it. The rendering is a concept; say so.</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These are the planter boxes being considered. The standing height matters: at about 21 inches to the soil, most neighbors can garden without kneeling, which opens the garden up to older residents and anyone with limited mobility. They are cedar with a fabric liner and can be assembled at a volunteer workday. Start with a handful and add more if demand is there.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These are the planter boxes being considered. The standing height matters: at about 21 inches to the soil, most neighbors can garden without kneeling, which opens the garden up to older residents and anyone with limited mobility. They are cedar with a fabric liner and can be assembled at a volunteer workday. Start with a handful and add more if demand is there.</a:t>
            </a:r>
          </a:p>
        </p:txBody>
      </p:sp>
    </p:spTree>
    <p:extLst>
      <p:ext uri="{BB962C8B-B14F-4D97-AF65-F5344CB8AC3E}">
        <p14:creationId xmlns:p14="http://schemas.microsoft.com/office/powerpoint/2010/main" val="20951438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These are the planter boxes being considered. The standing height matters: at about 21 inches to the soil, most neighbors can garden without kneeling, which opens the garden up to older residents and anyone with limited mobility. They are cedar with a fabric liner and can be assembled at a volunteer workday. Start with a handful and add more if demand is there.</a:t>
            </a:r>
          </a:p>
        </p:txBody>
      </p:sp>
    </p:spTree>
    <p:extLst>
      <p:ext uri="{BB962C8B-B14F-4D97-AF65-F5344CB8AC3E}">
        <p14:creationId xmlns:p14="http://schemas.microsoft.com/office/powerpoint/2010/main" val="24049314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1C2A5-F378-62D1-7119-A8EFF28FE0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613403-B458-C23B-A88F-292E5978D5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464679-3E08-FCD7-BA19-8D86E60D1F5F}"/>
              </a:ext>
            </a:extLst>
          </p:cNvPr>
          <p:cNvSpPr>
            <a:spLocks noGrp="1"/>
          </p:cNvSpPr>
          <p:nvPr>
            <p:ph type="body" idx="1"/>
          </p:nvPr>
        </p:nvSpPr>
        <p:spPr/>
        <p:txBody>
          <a:bodyPr/>
          <a:lstStyle/>
          <a:p>
            <a:r>
              <a:t>Transition to dues. Say plainly that these are the final proposed numbers that will go to a vote.</a:t>
            </a:r>
          </a:p>
        </p:txBody>
      </p:sp>
      <p:sp>
        <p:nvSpPr>
          <p:cNvPr id="4" name="Slide Number Placeholder 3">
            <a:extLst>
              <a:ext uri="{FF2B5EF4-FFF2-40B4-BE49-F238E27FC236}">
                <a16:creationId xmlns:a16="http://schemas.microsoft.com/office/drawing/2014/main" id="{EBE2351C-227A-D04A-F5B8-4DB698102713}"/>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3141446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the same table from the Vision Meeting with one change: the top line. The $195,000 court replacement is replaced by the community area. Its cost is still being finalized, so say that rather than guessing. Everything else carries over as presented in September.</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Say the two annual numbers clearly: $750 off lake, $1,050 on lake. Then the monthly version, because that is how most people decide: about $18 a month more off lake and about $16 a month more on lake than today ($218 and $188 a year). Then the comparison to September: $245 and $251 a year less than what was shown at the Vision Meeting. Confirm before the meeting that the courts change is the main driver of the reduction and name any other changes the board made.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Left side is what today's dues already cover. Right side is what the proposed dues add. The last line is still the most important: a funded reserve is what keeps this from turning into a special assessment later.</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This answers the 78% who supported ADA upgrades in the survey. The current concept is two single-user, all-gender ADA restrooms on the pool deck, each with a toilet, sink and changing station, plus two rinse showers on the outside wall, one with an accessible hand shower. Do not quote a cost tonight; say that bids are being gathered and the number will be shared before any vote.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The front of the building as it would face the pool deck: two doors, tactile signs, a simple metal roof, and the showers on the left end wall at standing and seated heights.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Have some fun with this one. The poster is tongue in cheek, but the need is real: the community area only works if neighbors build the beds and keep it up, and every committee still has open seats. Point people to the sign-up sheet.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Same committee structure as September, with the Courts committee now focused on the community area. Fill in the number of open board seats before the meeting.</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Confirm the timeline before the meeting. The Vision Meeting said the final budget would circulate in December and the vote would be in January; update the cards if those dates have moved. Make sure comment cards are on the table.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End on the invitation. Then take questions for as long as they last.</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333D"/>
        </a:solidFill>
        <a:effectLst/>
      </p:bgPr>
    </p:bg>
    <p:spTree>
      <p:nvGrpSpPr>
        <p:cNvPr id="1" name=""/>
        <p:cNvGrpSpPr/>
        <p:nvPr/>
      </p:nvGrpSpPr>
      <p:grpSpPr>
        <a:xfrm>
          <a:off x="0" y="0"/>
          <a:ext cx="0" cy="0"/>
          <a:chOff x="0" y="0"/>
          <a:chExt cx="0" cy="0"/>
        </a:xfrm>
      </p:grpSpPr>
      <p:sp>
        <p:nvSpPr>
          <p:cNvPr id="2" name="Text 0"/>
          <p:cNvSpPr/>
          <p:nvPr/>
        </p:nvSpPr>
        <p:spPr>
          <a:xfrm>
            <a:off x="812800" y="2287935"/>
            <a:ext cx="10883392" cy="274290"/>
          </a:xfrm>
          <a:prstGeom prst="rect">
            <a:avLst/>
          </a:prstGeom>
          <a:noFill/>
          <a:ln/>
        </p:spPr>
        <p:txBody>
          <a:bodyPr wrap="square" lIns="0" tIns="0" rIns="0" bIns="0" rtlCol="0" anchor="t">
            <a:normAutofit/>
          </a:bodyPr>
          <a:lstStyle/>
          <a:p>
            <a:pPr marL="0" indent="0" algn="l">
              <a:lnSpc>
                <a:spcPts val="1960"/>
              </a:lnSpc>
              <a:buNone/>
            </a:pPr>
            <a:r>
              <a:rPr lang="en-US" sz="1400" b="1" kern="0" spc="300" dirty="0">
                <a:solidFill>
                  <a:srgbClr val="E8B76A"/>
                </a:solidFill>
                <a:latin typeface="Public Sans" pitchFamily="34" charset="0"/>
                <a:ea typeface="Public Sans" pitchFamily="34" charset="-122"/>
                <a:cs typeface="Public Sans" pitchFamily="34" charset="-120"/>
              </a:rPr>
              <a:t>LAKE SHERWOOD ACRES</a:t>
            </a:r>
            <a:endParaRPr lang="en-US" sz="1400" dirty="0"/>
          </a:p>
        </p:txBody>
      </p:sp>
      <p:sp>
        <p:nvSpPr>
          <p:cNvPr id="3" name="Text 1"/>
          <p:cNvSpPr/>
          <p:nvPr/>
        </p:nvSpPr>
        <p:spPr>
          <a:xfrm>
            <a:off x="812800" y="2816225"/>
            <a:ext cx="10883392" cy="905470"/>
          </a:xfrm>
          <a:prstGeom prst="rect">
            <a:avLst/>
          </a:prstGeom>
          <a:noFill/>
          <a:ln/>
        </p:spPr>
        <p:txBody>
          <a:bodyPr wrap="square" lIns="0" tIns="0" rIns="0" bIns="0" rtlCol="0" anchor="t">
            <a:normAutofit/>
          </a:bodyPr>
          <a:lstStyle/>
          <a:p>
            <a:pPr marL="0" indent="0" algn="l">
              <a:lnSpc>
                <a:spcPts val="6930"/>
              </a:lnSpc>
              <a:buNone/>
            </a:pPr>
            <a:r>
              <a:rPr lang="en-US" sz="6600" b="1" dirty="0">
                <a:solidFill>
                  <a:srgbClr val="FAF7F0"/>
                </a:solidFill>
                <a:latin typeface="Libre Baskerville" pitchFamily="34" charset="0"/>
                <a:ea typeface="Libre Baskerville" pitchFamily="34" charset="-122"/>
                <a:cs typeface="Libre Baskerville" pitchFamily="34" charset="-120"/>
              </a:rPr>
              <a:t>Our Next Chapter</a:t>
            </a:r>
            <a:endParaRPr lang="en-US" sz="6600" dirty="0"/>
          </a:p>
        </p:txBody>
      </p:sp>
      <p:sp>
        <p:nvSpPr>
          <p:cNvPr id="4" name="Text 2"/>
          <p:cNvSpPr/>
          <p:nvPr/>
        </p:nvSpPr>
        <p:spPr>
          <a:xfrm>
            <a:off x="812800" y="3975695"/>
            <a:ext cx="8110220" cy="416520"/>
          </a:xfrm>
          <a:prstGeom prst="rect">
            <a:avLst/>
          </a:prstGeom>
          <a:noFill/>
          <a:ln/>
        </p:spPr>
        <p:txBody>
          <a:bodyPr wrap="square" lIns="0" tIns="0" rIns="0" bIns="0" rtlCol="0" anchor="t">
            <a:normAutofit/>
          </a:bodyPr>
          <a:lstStyle/>
          <a:p>
            <a:pPr marL="0" indent="0" algn="l">
              <a:lnSpc>
                <a:spcPts val="3080"/>
              </a:lnSpc>
              <a:buNone/>
            </a:pPr>
            <a:r>
              <a:rPr lang="en-US" sz="2200" dirty="0">
                <a:solidFill>
                  <a:srgbClr val="A9C2C9"/>
                </a:solidFill>
                <a:latin typeface="Public Sans" pitchFamily="34" charset="0"/>
                <a:ea typeface="Public Sans" pitchFamily="34" charset="-122"/>
                <a:cs typeface="Public Sans" pitchFamily="34" charset="-120"/>
              </a:rPr>
              <a:t>What we heard, and the plan that came from it.</a:t>
            </a:r>
            <a:endParaRPr lang="en-US" sz="2200" dirty="0"/>
          </a:p>
        </p:txBody>
      </p:sp>
      <p:sp>
        <p:nvSpPr>
          <p:cNvPr id="5" name="Text 3"/>
          <p:cNvSpPr/>
          <p:nvPr/>
        </p:nvSpPr>
        <p:spPr>
          <a:xfrm>
            <a:off x="812800" y="6238280"/>
            <a:ext cx="98107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A9C2C9"/>
                </a:solidFill>
                <a:latin typeface="Public Sans" pitchFamily="34" charset="0"/>
                <a:ea typeface="Public Sans" pitchFamily="34" charset="-122"/>
                <a:cs typeface="Public Sans" pitchFamily="34" charset="-120"/>
              </a:rPr>
              <a:t>Neighborhood Follow-Up Meeting · October 28th, 2026 · Lake Sherwood Clubhouse</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7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551160"/>
          </a:xfrm>
          <a:prstGeom prst="rect">
            <a:avLst/>
          </a:prstGeom>
          <a:noFill/>
          <a:ln/>
        </p:spPr>
        <p:txBody>
          <a:bodyPr wrap="square" lIns="0" tIns="0" rIns="0" bIns="0" rtlCol="0" anchor="t">
            <a:normAutofit/>
          </a:bodyPr>
          <a:lstStyle/>
          <a:p>
            <a:pPr marL="0" indent="0" algn="l">
              <a:lnSpc>
                <a:spcPts val="4140"/>
              </a:lnSpc>
              <a:buNone/>
            </a:pPr>
            <a:r>
              <a:rPr lang="en-US" sz="3600" b="1" dirty="0">
                <a:solidFill>
                  <a:srgbClr val="14333D"/>
                </a:solidFill>
                <a:latin typeface="Libre Baskerville" pitchFamily="34" charset="0"/>
                <a:ea typeface="Libre Baskerville" pitchFamily="34" charset="-122"/>
                <a:cs typeface="Libre Baskerville" pitchFamily="34" charset="-120"/>
              </a:rPr>
              <a:t>Why we're here tonight</a:t>
            </a:r>
            <a:endParaRPr lang="en-US" sz="3600" dirty="0"/>
          </a:p>
        </p:txBody>
      </p:sp>
      <p:sp>
        <p:nvSpPr>
          <p:cNvPr id="3" name="Shape 1"/>
          <p:cNvSpPr/>
          <p:nvPr/>
        </p:nvSpPr>
        <p:spPr>
          <a:xfrm>
            <a:off x="812800" y="1694160"/>
            <a:ext cx="10566400" cy="1041400"/>
          </a:xfrm>
          <a:prstGeom prst="roundRect">
            <a:avLst>
              <a:gd name="adj" fmla="val 9756"/>
            </a:avLst>
          </a:prstGeom>
          <a:solidFill>
            <a:srgbClr val="EDE7DA"/>
          </a:solidFill>
          <a:ln/>
        </p:spPr>
        <p:txBody>
          <a:bodyPr/>
          <a:lstStyle/>
          <a:p>
            <a:endParaRPr lang="en-US"/>
          </a:p>
        </p:txBody>
      </p:sp>
      <p:sp>
        <p:nvSpPr>
          <p:cNvPr id="4" name="Text 2"/>
          <p:cNvSpPr/>
          <p:nvPr/>
        </p:nvSpPr>
        <p:spPr>
          <a:xfrm>
            <a:off x="1117600" y="1948160"/>
            <a:ext cx="495300" cy="558800"/>
          </a:xfrm>
          <a:prstGeom prst="rect">
            <a:avLst/>
          </a:prstGeom>
          <a:noFill/>
          <a:ln/>
        </p:spPr>
        <p:txBody>
          <a:bodyPr wrap="square" lIns="0" tIns="0" rIns="0" bIns="0" rtlCol="0" anchor="t">
            <a:normAutofit/>
          </a:bodyPr>
          <a:lstStyle/>
          <a:p>
            <a:pPr marL="0" indent="0" algn="l">
              <a:lnSpc>
                <a:spcPts val="4200"/>
              </a:lnSpc>
              <a:buNone/>
            </a:pPr>
            <a:r>
              <a:rPr lang="en-US" sz="3000" b="1" dirty="0">
                <a:solidFill>
                  <a:srgbClr val="2E7D8A"/>
                </a:solidFill>
                <a:latin typeface="Libre Baskerville" pitchFamily="34" charset="0"/>
                <a:ea typeface="Libre Baskerville" pitchFamily="34" charset="-122"/>
                <a:cs typeface="Libre Baskerville" pitchFamily="34" charset="-120"/>
              </a:rPr>
              <a:t>1</a:t>
            </a:r>
            <a:endParaRPr lang="en-US" sz="3000" dirty="0"/>
          </a:p>
        </p:txBody>
      </p:sp>
      <p:sp>
        <p:nvSpPr>
          <p:cNvPr id="5" name="Text 3"/>
          <p:cNvSpPr/>
          <p:nvPr/>
        </p:nvSpPr>
        <p:spPr>
          <a:xfrm>
            <a:off x="1790700" y="2060575"/>
            <a:ext cx="9562211" cy="333970"/>
          </a:xfrm>
          <a:prstGeom prst="rect">
            <a:avLst/>
          </a:prstGeom>
          <a:noFill/>
          <a:ln/>
        </p:spPr>
        <p:txBody>
          <a:bodyPr wrap="square" lIns="0" tIns="0" rIns="0" bIns="0" rtlCol="0" anchor="t">
            <a:normAutofit/>
          </a:bodyPr>
          <a:lstStyle/>
          <a:p>
            <a:pPr marL="0" indent="0" algn="l">
              <a:lnSpc>
                <a:spcPts val="2430"/>
              </a:lnSpc>
              <a:buNone/>
            </a:pPr>
            <a:r>
              <a:rPr lang="en-US" sz="1800" dirty="0">
                <a:solidFill>
                  <a:srgbClr val="14333D"/>
                </a:solidFill>
                <a:latin typeface="Public Sans" pitchFamily="34" charset="0"/>
                <a:ea typeface="Public Sans" pitchFamily="34" charset="-122"/>
                <a:cs typeface="Public Sans" pitchFamily="34" charset="-120"/>
              </a:rPr>
              <a:t>We listened at the Vision Meeting, and the plan changed because of it.</a:t>
            </a:r>
            <a:endParaRPr lang="en-US" sz="1800" dirty="0"/>
          </a:p>
        </p:txBody>
      </p:sp>
      <p:sp>
        <p:nvSpPr>
          <p:cNvPr id="6" name="Shape 4"/>
          <p:cNvSpPr/>
          <p:nvPr/>
        </p:nvSpPr>
        <p:spPr>
          <a:xfrm>
            <a:off x="812800" y="2964160"/>
            <a:ext cx="10566400" cy="1041400"/>
          </a:xfrm>
          <a:prstGeom prst="roundRect">
            <a:avLst>
              <a:gd name="adj" fmla="val 9756"/>
            </a:avLst>
          </a:prstGeom>
          <a:solidFill>
            <a:srgbClr val="EDE7DA"/>
          </a:solidFill>
          <a:ln/>
        </p:spPr>
        <p:txBody>
          <a:bodyPr/>
          <a:lstStyle/>
          <a:p>
            <a:endParaRPr lang="en-US"/>
          </a:p>
        </p:txBody>
      </p:sp>
      <p:sp>
        <p:nvSpPr>
          <p:cNvPr id="7" name="Text 5"/>
          <p:cNvSpPr/>
          <p:nvPr/>
        </p:nvSpPr>
        <p:spPr>
          <a:xfrm>
            <a:off x="1117600" y="3218160"/>
            <a:ext cx="495300" cy="558800"/>
          </a:xfrm>
          <a:prstGeom prst="rect">
            <a:avLst/>
          </a:prstGeom>
          <a:noFill/>
          <a:ln/>
        </p:spPr>
        <p:txBody>
          <a:bodyPr wrap="square" lIns="0" tIns="0" rIns="0" bIns="0" rtlCol="0" anchor="t">
            <a:normAutofit/>
          </a:bodyPr>
          <a:lstStyle/>
          <a:p>
            <a:pPr marL="0" indent="0" algn="l">
              <a:lnSpc>
                <a:spcPts val="4200"/>
              </a:lnSpc>
              <a:buNone/>
            </a:pPr>
            <a:r>
              <a:rPr lang="en-US" sz="3000" b="1" dirty="0">
                <a:solidFill>
                  <a:srgbClr val="2E7D8A"/>
                </a:solidFill>
                <a:latin typeface="Libre Baskerville" pitchFamily="34" charset="0"/>
                <a:ea typeface="Libre Baskerville" pitchFamily="34" charset="-122"/>
                <a:cs typeface="Libre Baskerville" pitchFamily="34" charset="-120"/>
              </a:rPr>
              <a:t>2</a:t>
            </a:r>
            <a:endParaRPr lang="en-US" sz="3000" dirty="0"/>
          </a:p>
        </p:txBody>
      </p:sp>
      <p:sp>
        <p:nvSpPr>
          <p:cNvPr id="8" name="Text 6"/>
          <p:cNvSpPr/>
          <p:nvPr/>
        </p:nvSpPr>
        <p:spPr>
          <a:xfrm>
            <a:off x="1790700" y="3330575"/>
            <a:ext cx="9562211" cy="333970"/>
          </a:xfrm>
          <a:prstGeom prst="rect">
            <a:avLst/>
          </a:prstGeom>
          <a:noFill/>
          <a:ln/>
        </p:spPr>
        <p:txBody>
          <a:bodyPr wrap="square" lIns="0" tIns="0" rIns="0" bIns="0" rtlCol="0" anchor="t">
            <a:normAutofit/>
          </a:bodyPr>
          <a:lstStyle/>
          <a:p>
            <a:pPr marL="0" indent="0" algn="l">
              <a:lnSpc>
                <a:spcPts val="2430"/>
              </a:lnSpc>
              <a:buNone/>
            </a:pPr>
            <a:r>
              <a:rPr lang="en-US" sz="1800" dirty="0">
                <a:solidFill>
                  <a:srgbClr val="14333D"/>
                </a:solidFill>
                <a:latin typeface="Public Sans" pitchFamily="34" charset="0"/>
                <a:ea typeface="Public Sans" pitchFamily="34" charset="-122"/>
                <a:cs typeface="Public Sans" pitchFamily="34" charset="-120"/>
              </a:rPr>
              <a:t>Tonight: a new idea for the courts and the final proposed dues.</a:t>
            </a:r>
            <a:endParaRPr lang="en-US" sz="1800" dirty="0"/>
          </a:p>
        </p:txBody>
      </p:sp>
      <p:sp>
        <p:nvSpPr>
          <p:cNvPr id="9" name="Shape 7"/>
          <p:cNvSpPr/>
          <p:nvPr/>
        </p:nvSpPr>
        <p:spPr>
          <a:xfrm>
            <a:off x="812800" y="4234160"/>
            <a:ext cx="10566400" cy="1041400"/>
          </a:xfrm>
          <a:prstGeom prst="roundRect">
            <a:avLst>
              <a:gd name="adj" fmla="val 9756"/>
            </a:avLst>
          </a:prstGeom>
          <a:solidFill>
            <a:srgbClr val="14333D"/>
          </a:solidFill>
          <a:ln/>
        </p:spPr>
        <p:txBody>
          <a:bodyPr/>
          <a:lstStyle/>
          <a:p>
            <a:endParaRPr lang="en-US"/>
          </a:p>
        </p:txBody>
      </p:sp>
      <p:sp>
        <p:nvSpPr>
          <p:cNvPr id="10" name="Text 8"/>
          <p:cNvSpPr/>
          <p:nvPr/>
        </p:nvSpPr>
        <p:spPr>
          <a:xfrm>
            <a:off x="1117600" y="4488160"/>
            <a:ext cx="495300" cy="558800"/>
          </a:xfrm>
          <a:prstGeom prst="rect">
            <a:avLst/>
          </a:prstGeom>
          <a:noFill/>
          <a:ln/>
        </p:spPr>
        <p:txBody>
          <a:bodyPr wrap="square" lIns="0" tIns="0" rIns="0" bIns="0" rtlCol="0" anchor="t">
            <a:normAutofit/>
          </a:bodyPr>
          <a:lstStyle/>
          <a:p>
            <a:pPr marL="0" indent="0" algn="l">
              <a:lnSpc>
                <a:spcPts val="4200"/>
              </a:lnSpc>
              <a:buNone/>
            </a:pPr>
            <a:r>
              <a:rPr lang="en-US" sz="3000" b="1" dirty="0">
                <a:solidFill>
                  <a:srgbClr val="E8B76A"/>
                </a:solidFill>
                <a:latin typeface="Libre Baskerville" pitchFamily="34" charset="0"/>
                <a:ea typeface="Libre Baskerville" pitchFamily="34" charset="-122"/>
                <a:cs typeface="Libre Baskerville" pitchFamily="34" charset="-120"/>
              </a:rPr>
              <a:t>3</a:t>
            </a:r>
            <a:endParaRPr lang="en-US" sz="3000" dirty="0"/>
          </a:p>
        </p:txBody>
      </p:sp>
      <p:sp>
        <p:nvSpPr>
          <p:cNvPr id="11" name="Text 9"/>
          <p:cNvSpPr/>
          <p:nvPr/>
        </p:nvSpPr>
        <p:spPr>
          <a:xfrm>
            <a:off x="1790700" y="4600575"/>
            <a:ext cx="9562211" cy="333970"/>
          </a:xfrm>
          <a:prstGeom prst="rect">
            <a:avLst/>
          </a:prstGeom>
          <a:noFill/>
          <a:ln/>
        </p:spPr>
        <p:txBody>
          <a:bodyPr wrap="square" lIns="0" tIns="0" rIns="0" bIns="0" rtlCol="0" anchor="t">
            <a:normAutofit/>
          </a:bodyPr>
          <a:lstStyle/>
          <a:p>
            <a:pPr>
              <a:lnSpc>
                <a:spcPts val="2430"/>
              </a:lnSpc>
            </a:pPr>
            <a:r>
              <a:rPr lang="en-US" sz="1800" dirty="0">
                <a:solidFill>
                  <a:srgbClr val="FAF7F0"/>
                </a:solidFill>
                <a:latin typeface="Public Sans"/>
                <a:ea typeface="Public Sans"/>
                <a:cs typeface="Public Sans" pitchFamily="34" charset="-120"/>
              </a:rPr>
              <a:t>Everything is still voted on. Nothing is final until the neighborhood decides.</a:t>
            </a:r>
            <a:endParaRPr lang="en-US" sz="1800" dirty="0">
              <a:latin typeface="Public Sans"/>
              <a:ea typeface="Public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813816" y="813816"/>
            <a:ext cx="10881360" cy="548640"/>
          </a:xfrm>
          <a:prstGeom prst="rect">
            <a:avLst/>
          </a:prstGeom>
          <a:noFill/>
          <a:ln/>
        </p:spPr>
        <p:txBody>
          <a:bodyPr wrap="square" lIns="0" tIns="0" rIns="0" bIns="0" rtlCol="0" anchor="t"/>
          <a:lstStyle/>
          <a:p>
            <a:pPr marL="0" indent="0">
              <a:buNone/>
            </a:pPr>
            <a:r>
              <a:rPr lang="en-US" sz="3600" b="1" dirty="0">
                <a:solidFill>
                  <a:srgbClr val="14333D"/>
                </a:solidFill>
                <a:latin typeface="Libre Baskerville" pitchFamily="34" charset="0"/>
                <a:ea typeface="Libre Baskerville" pitchFamily="34" charset="-122"/>
                <a:cs typeface="Libre Baskerville" pitchFamily="34" charset="-120"/>
              </a:rPr>
              <a:t>Tennis courts: no clear winner</a:t>
            </a:r>
            <a:endParaRPr lang="en-US" sz="3600" dirty="0"/>
          </a:p>
        </p:txBody>
      </p:sp>
      <p:sp>
        <p:nvSpPr>
          <p:cNvPr id="3" name="Text 1"/>
          <p:cNvSpPr txBox="1"/>
          <p:nvPr/>
        </p:nvSpPr>
        <p:spPr>
          <a:xfrm>
            <a:off x="813816" y="1490472"/>
            <a:ext cx="10424160" cy="329184"/>
          </a:xfrm>
          <a:prstGeom prst="rect">
            <a:avLst/>
          </a:prstGeom>
          <a:noFill/>
          <a:ln/>
        </p:spPr>
        <p:txBody>
          <a:bodyPr wrap="square" lIns="0" tIns="0" rIns="0" bIns="0" rtlCol="0" anchor="t"/>
          <a:lstStyle/>
          <a:p>
            <a:pPr marL="0" indent="0">
              <a:buNone/>
            </a:pPr>
            <a:r>
              <a:rPr lang="en-US" sz="1700" dirty="0">
                <a:solidFill>
                  <a:srgbClr val="4A5560"/>
                </a:solidFill>
                <a:latin typeface="Public Sans" pitchFamily="34" charset="0"/>
                <a:ea typeface="Public Sans" pitchFamily="34" charset="-122"/>
                <a:cs typeface="Public Sans" pitchFamily="34" charset="-120"/>
              </a:rPr>
              <a:t>What would you like to see happen to the tennis courts in the neighborhood?</a:t>
            </a:r>
            <a:endParaRPr lang="en-US" sz="1700" dirty="0"/>
          </a:p>
        </p:txBody>
      </p:sp>
      <p:sp>
        <p:nvSpPr>
          <p:cNvPr id="4" name="Text 2"/>
          <p:cNvSpPr txBox="1"/>
          <p:nvPr/>
        </p:nvSpPr>
        <p:spPr>
          <a:xfrm>
            <a:off x="813816" y="1920240"/>
            <a:ext cx="10424160" cy="365760"/>
          </a:xfrm>
          <a:prstGeom prst="rect">
            <a:avLst/>
          </a:prstGeom>
          <a:noFill/>
          <a:ln/>
        </p:spPr>
        <p:txBody>
          <a:bodyPr wrap="square" lIns="0" tIns="0" rIns="0" bIns="0" rtlCol="0" anchor="t"/>
          <a:lstStyle/>
          <a:p>
            <a:pPr marL="0" indent="0">
              <a:buNone/>
            </a:pPr>
            <a:r>
              <a:rPr lang="en-US" sz="1900" b="1" dirty="0">
                <a:solidFill>
                  <a:srgbClr val="9A5228"/>
                </a:solidFill>
                <a:latin typeface="Public Sans" pitchFamily="34" charset="0"/>
                <a:ea typeface="Public Sans" pitchFamily="34" charset="-122"/>
                <a:cs typeface="Public Sans" pitchFamily="34" charset="-120"/>
              </a:rPr>
              <a:t>56% want to keep courts in some form; 44% would replace them with sod or do nothing</a:t>
            </a:r>
            <a:endParaRPr lang="en-US" sz="1900" dirty="0"/>
          </a:p>
        </p:txBody>
      </p:sp>
      <p:graphicFrame>
        <p:nvGraphicFramePr>
          <p:cNvPr id="5" name="Chart 0"/>
          <p:cNvGraphicFramePr/>
          <p:nvPr/>
        </p:nvGraphicFramePr>
        <p:xfrm>
          <a:off x="640080" y="2514600"/>
          <a:ext cx="6949440" cy="3474720"/>
        </p:xfrm>
        <a:graphic>
          <a:graphicData uri="http://schemas.openxmlformats.org/drawingml/2006/chart">
            <c:chart xmlns:c="http://schemas.openxmlformats.org/drawingml/2006/chart" xmlns:r="http://schemas.openxmlformats.org/officeDocument/2006/relationships" r:id="rId3"/>
          </a:graphicData>
        </a:graphic>
      </p:graphicFrame>
      <p:sp>
        <p:nvSpPr>
          <p:cNvPr id="6" name="Shape 3"/>
          <p:cNvSpPr/>
          <p:nvPr/>
        </p:nvSpPr>
        <p:spPr>
          <a:xfrm>
            <a:off x="8001000" y="2560320"/>
            <a:ext cx="3383280" cy="3291840"/>
          </a:xfrm>
          <a:prstGeom prst="roundRect">
            <a:avLst>
              <a:gd name="adj" fmla="val 2222"/>
            </a:avLst>
          </a:prstGeom>
          <a:solidFill>
            <a:srgbClr val="FAF7F0"/>
          </a:solidFill>
          <a:ln/>
        </p:spPr>
        <p:txBody>
          <a:bodyPr/>
          <a:lstStyle/>
          <a:p>
            <a:endParaRPr lang="en-US"/>
          </a:p>
        </p:txBody>
      </p:sp>
      <p:sp>
        <p:nvSpPr>
          <p:cNvPr id="7" name="Text 4"/>
          <p:cNvSpPr txBox="1"/>
          <p:nvPr/>
        </p:nvSpPr>
        <p:spPr>
          <a:xfrm>
            <a:off x="8366760" y="3364992"/>
            <a:ext cx="2926080" cy="237744"/>
          </a:xfrm>
          <a:prstGeom prst="rect">
            <a:avLst/>
          </a:prstGeom>
          <a:noFill/>
          <a:ln/>
        </p:spPr>
        <p:txBody>
          <a:bodyPr wrap="square" lIns="0" tIns="0" rIns="0" bIns="0" rtlCol="0" anchor="t"/>
          <a:lstStyle/>
          <a:p>
            <a:pPr marL="0" indent="0">
              <a:buNone/>
            </a:pPr>
            <a:r>
              <a:rPr lang="en-US" sz="1200" b="1" dirty="0">
                <a:solidFill>
                  <a:srgbClr val="4A5560"/>
                </a:solidFill>
                <a:latin typeface="Public Sans" pitchFamily="34" charset="0"/>
                <a:ea typeface="Public Sans" pitchFamily="34" charset="-122"/>
                <a:cs typeface="Public Sans" pitchFamily="34" charset="-120"/>
              </a:rPr>
              <a:t>KEEP AS COURTS (ANY OPTION)</a:t>
            </a:r>
            <a:endParaRPr lang="en-US" sz="1200" dirty="0"/>
          </a:p>
        </p:txBody>
      </p:sp>
      <p:sp>
        <p:nvSpPr>
          <p:cNvPr id="8" name="Text 5"/>
          <p:cNvSpPr txBox="1"/>
          <p:nvPr/>
        </p:nvSpPr>
        <p:spPr>
          <a:xfrm>
            <a:off x="8366760" y="3639312"/>
            <a:ext cx="3017520" cy="502920"/>
          </a:xfrm>
          <a:prstGeom prst="rect">
            <a:avLst/>
          </a:prstGeom>
          <a:noFill/>
          <a:ln/>
        </p:spPr>
        <p:txBody>
          <a:bodyPr wrap="square" lIns="0" tIns="0" rIns="0" bIns="0" rtlCol="0" anchor="ctr"/>
          <a:lstStyle/>
          <a:p>
            <a:pPr marL="0" indent="0">
              <a:buNone/>
            </a:pPr>
            <a:r>
              <a:rPr lang="en-US" sz="2600" b="1" dirty="0">
                <a:solidFill>
                  <a:srgbClr val="2E7D8A"/>
                </a:solidFill>
                <a:latin typeface="Libre Baskerville" pitchFamily="34" charset="0"/>
                <a:ea typeface="Libre Baskerville" pitchFamily="34" charset="-122"/>
                <a:cs typeface="Libre Baskerville" pitchFamily="34" charset="-120"/>
              </a:rPr>
              <a:t>56%  </a:t>
            </a:r>
            <a:r>
              <a:rPr lang="en-US" sz="1300" dirty="0">
                <a:solidFill>
                  <a:srgbClr val="4A5560"/>
                </a:solidFill>
                <a:latin typeface="Public Sans" pitchFamily="34" charset="0"/>
                <a:ea typeface="Public Sans" pitchFamily="34" charset="-122"/>
                <a:cs typeface="Public Sans" pitchFamily="34" charset="-120"/>
              </a:rPr>
              <a:t>54 votes</a:t>
            </a:r>
            <a:endParaRPr lang="en-US" sz="2600" dirty="0"/>
          </a:p>
        </p:txBody>
      </p:sp>
      <p:sp>
        <p:nvSpPr>
          <p:cNvPr id="9" name="Text 6"/>
          <p:cNvSpPr txBox="1"/>
          <p:nvPr/>
        </p:nvSpPr>
        <p:spPr>
          <a:xfrm>
            <a:off x="8366760" y="4370832"/>
            <a:ext cx="2926080" cy="237744"/>
          </a:xfrm>
          <a:prstGeom prst="rect">
            <a:avLst/>
          </a:prstGeom>
          <a:noFill/>
          <a:ln/>
        </p:spPr>
        <p:txBody>
          <a:bodyPr wrap="square" lIns="0" tIns="0" rIns="0" bIns="0" rtlCol="0" anchor="t"/>
          <a:lstStyle/>
          <a:p>
            <a:pPr marL="0" indent="0">
              <a:buNone/>
            </a:pPr>
            <a:r>
              <a:rPr lang="en-US" sz="1200" b="1" dirty="0">
                <a:solidFill>
                  <a:srgbClr val="4A5560"/>
                </a:solidFill>
                <a:latin typeface="Public Sans" pitchFamily="34" charset="0"/>
                <a:ea typeface="Public Sans" pitchFamily="34" charset="-122"/>
                <a:cs typeface="Public Sans" pitchFamily="34" charset="-120"/>
              </a:rPr>
              <a:t>REMOVE FOR SOD or DO NOTHING</a:t>
            </a:r>
            <a:endParaRPr lang="en-US" sz="1200" dirty="0"/>
          </a:p>
        </p:txBody>
      </p:sp>
      <p:sp>
        <p:nvSpPr>
          <p:cNvPr id="10" name="Text 7"/>
          <p:cNvSpPr txBox="1"/>
          <p:nvPr/>
        </p:nvSpPr>
        <p:spPr>
          <a:xfrm>
            <a:off x="8366760" y="4645152"/>
            <a:ext cx="3017520" cy="502920"/>
          </a:xfrm>
          <a:prstGeom prst="rect">
            <a:avLst/>
          </a:prstGeom>
          <a:noFill/>
          <a:ln/>
        </p:spPr>
        <p:txBody>
          <a:bodyPr wrap="square" lIns="0" tIns="0" rIns="0" bIns="0" rtlCol="0" anchor="ctr"/>
          <a:lstStyle/>
          <a:p>
            <a:pPr marL="0" indent="0">
              <a:buNone/>
            </a:pPr>
            <a:r>
              <a:rPr lang="en-US" sz="2600" b="1" dirty="0">
                <a:solidFill>
                  <a:srgbClr val="14333D"/>
                </a:solidFill>
                <a:latin typeface="Libre Baskerville" pitchFamily="34" charset="0"/>
                <a:ea typeface="Libre Baskerville" pitchFamily="34" charset="-122"/>
                <a:cs typeface="Libre Baskerville" pitchFamily="34" charset="-120"/>
              </a:rPr>
              <a:t>44%  </a:t>
            </a:r>
            <a:r>
              <a:rPr lang="en-US" sz="1300" dirty="0">
                <a:solidFill>
                  <a:srgbClr val="4A5560"/>
                </a:solidFill>
                <a:latin typeface="Public Sans" pitchFamily="34" charset="0"/>
                <a:ea typeface="Public Sans" pitchFamily="34" charset="-122"/>
                <a:cs typeface="Public Sans" pitchFamily="34" charset="-120"/>
              </a:rPr>
              <a:t>43 votes</a:t>
            </a:r>
            <a:endParaRPr lang="en-US" sz="2600" dirty="0"/>
          </a:p>
        </p:txBody>
      </p:sp>
      <p:sp>
        <p:nvSpPr>
          <p:cNvPr id="13" name="Text 10"/>
          <p:cNvSpPr txBox="1"/>
          <p:nvPr/>
        </p:nvSpPr>
        <p:spPr>
          <a:xfrm>
            <a:off x="813816" y="6236208"/>
            <a:ext cx="10460736" cy="237744"/>
          </a:xfrm>
          <a:prstGeom prst="rect">
            <a:avLst/>
          </a:prstGeom>
          <a:noFill/>
          <a:ln/>
        </p:spPr>
        <p:txBody>
          <a:bodyPr wrap="square" lIns="0" tIns="0" rIns="0" bIns="0" rtlCol="0" anchor="t"/>
          <a:lstStyle/>
          <a:p>
            <a:pPr marL="0" indent="0">
              <a:buNone/>
            </a:pPr>
            <a:r>
              <a:rPr lang="en-US" sz="1200" dirty="0">
                <a:solidFill>
                  <a:srgbClr val="5A6A6E"/>
                </a:solidFill>
                <a:latin typeface="Public Sans" pitchFamily="34" charset="0"/>
                <a:ea typeface="Public Sans" pitchFamily="34" charset="-122"/>
                <a:cs typeface="Public Sans" pitchFamily="34" charset="-120"/>
              </a:rPr>
              <a:t>Source: Lake Sherwood Acres neighborhood interest survey (Google Form), 97 responses. Pickleball appears in 52% of choices.</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2F82163B-A4FC-49D4-93D0-79AD3330973F}"/>
              </a:ext>
            </a:extLst>
          </p:cNvPr>
          <p:cNvSpPr txBox="1"/>
          <p:nvPr/>
        </p:nvSpPr>
        <p:spPr>
          <a:xfrm>
            <a:off x="3860800" y="2268108"/>
            <a:ext cx="4470400" cy="1754326"/>
          </a:xfrm>
          <a:prstGeom prst="rect">
            <a:avLst/>
          </a:prstGeom>
          <a:noFill/>
        </p:spPr>
        <p:txBody>
          <a:bodyPr wrap="square" rtlCol="0">
            <a:spAutoFit/>
          </a:bodyPr>
          <a:lstStyle/>
          <a:p>
            <a:pPr algn="just"/>
            <a:r>
              <a:rPr lang="en-US" sz="3600" b="1" dirty="0">
                <a:solidFill>
                  <a:srgbClr val="14333D"/>
                </a:solidFill>
                <a:latin typeface="Libre Baskerville" pitchFamily="34" charset="0"/>
                <a:ea typeface="Libre Baskerville" pitchFamily="34" charset="-122"/>
              </a:rPr>
              <a:t>Nobody really has the appetite to pay for it right now</a:t>
            </a:r>
          </a:p>
        </p:txBody>
      </p:sp>
      <p:sp>
        <p:nvSpPr>
          <p:cNvPr id="14" name="TextBox 13">
            <a:extLst>
              <a:ext uri="{FF2B5EF4-FFF2-40B4-BE49-F238E27FC236}">
                <a16:creationId xmlns:a16="http://schemas.microsoft.com/office/drawing/2014/main" id="{C9AB5A0D-59E7-40B8-89EA-387CD5B2773C}"/>
              </a:ext>
            </a:extLst>
          </p:cNvPr>
          <p:cNvSpPr txBox="1"/>
          <p:nvPr/>
        </p:nvSpPr>
        <p:spPr>
          <a:xfrm>
            <a:off x="4756728" y="618837"/>
            <a:ext cx="3306618" cy="923330"/>
          </a:xfrm>
          <a:prstGeom prst="rect">
            <a:avLst/>
          </a:prstGeom>
          <a:noFill/>
        </p:spPr>
        <p:txBody>
          <a:bodyPr wrap="square" rtlCol="0">
            <a:spAutoFit/>
          </a:bodyPr>
          <a:lstStyle/>
          <a:p>
            <a:r>
              <a:rPr lang="en-US" sz="5400" b="1" dirty="0">
                <a:solidFill>
                  <a:srgbClr val="FF0000"/>
                </a:solidFill>
              </a:rPr>
              <a:t>+ PLUS +</a:t>
            </a:r>
          </a:p>
        </p:txBody>
      </p:sp>
    </p:spTree>
    <p:extLst>
      <p:ext uri="{BB962C8B-B14F-4D97-AF65-F5344CB8AC3E}">
        <p14:creationId xmlns:p14="http://schemas.microsoft.com/office/powerpoint/2010/main" val="742600970"/>
      </p:ext>
    </p:extLst>
  </p:cSld>
  <p:clrMapOvr>
    <a:masterClrMapping/>
  </p:clrMapOvr>
  <p:transition spd="slow">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4333D"/>
        </a:solidFill>
        <a:effectLst/>
      </p:bgPr>
    </p:bg>
    <p:spTree>
      <p:nvGrpSpPr>
        <p:cNvPr id="1" name="">
          <a:extLst>
            <a:ext uri="{FF2B5EF4-FFF2-40B4-BE49-F238E27FC236}">
              <a16:creationId xmlns:a16="http://schemas.microsoft.com/office/drawing/2014/main" id="{05923D64-F52A-96DB-5E53-D19D4454D2FE}"/>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D088FB22-F22F-ED53-20D1-1B1B27AD8296}"/>
              </a:ext>
            </a:extLst>
          </p:cNvPr>
          <p:cNvSpPr/>
          <p:nvPr/>
        </p:nvSpPr>
        <p:spPr>
          <a:xfrm>
            <a:off x="812800" y="2287935"/>
            <a:ext cx="10883392" cy="274290"/>
          </a:xfrm>
          <a:prstGeom prst="rect">
            <a:avLst/>
          </a:prstGeom>
          <a:noFill/>
          <a:ln/>
        </p:spPr>
        <p:txBody>
          <a:bodyPr wrap="square" lIns="0" tIns="0" rIns="0" bIns="0" rtlCol="0" anchor="t">
            <a:normAutofit/>
          </a:bodyPr>
          <a:lstStyle/>
          <a:p>
            <a:pPr marL="0" indent="0" algn="l">
              <a:lnSpc>
                <a:spcPts val="1960"/>
              </a:lnSpc>
              <a:buNone/>
            </a:pPr>
            <a:r>
              <a:rPr lang="en-US" sz="1400" b="1" kern="0" spc="300" dirty="0">
                <a:solidFill>
                  <a:srgbClr val="E8B76A"/>
                </a:solidFill>
                <a:latin typeface="Public Sans" pitchFamily="34" charset="0"/>
                <a:ea typeface="Public Sans" pitchFamily="34" charset="-122"/>
                <a:cs typeface="Public Sans" pitchFamily="34" charset="-120"/>
              </a:rPr>
              <a:t>LAKE SHERWOOD ACRES</a:t>
            </a:r>
            <a:endParaRPr lang="en-US" sz="1400" dirty="0"/>
          </a:p>
        </p:txBody>
      </p:sp>
      <p:sp>
        <p:nvSpPr>
          <p:cNvPr id="3" name="Text 1">
            <a:extLst>
              <a:ext uri="{FF2B5EF4-FFF2-40B4-BE49-F238E27FC236}">
                <a16:creationId xmlns:a16="http://schemas.microsoft.com/office/drawing/2014/main" id="{1706A960-603F-B5F8-053B-D726660C4453}"/>
              </a:ext>
            </a:extLst>
          </p:cNvPr>
          <p:cNvSpPr/>
          <p:nvPr/>
        </p:nvSpPr>
        <p:spPr>
          <a:xfrm>
            <a:off x="812800" y="2816225"/>
            <a:ext cx="10883392" cy="905470"/>
          </a:xfrm>
          <a:prstGeom prst="rect">
            <a:avLst/>
          </a:prstGeom>
          <a:noFill/>
          <a:ln/>
        </p:spPr>
        <p:txBody>
          <a:bodyPr wrap="square" lIns="0" tIns="0" rIns="0" bIns="0" rtlCol="0" anchor="t">
            <a:normAutofit/>
          </a:bodyPr>
          <a:lstStyle/>
          <a:p>
            <a:pPr marL="0" indent="0" algn="l">
              <a:lnSpc>
                <a:spcPts val="6930"/>
              </a:lnSpc>
              <a:buNone/>
            </a:pPr>
            <a:r>
              <a:rPr lang="en-US" sz="6600" b="1" dirty="0">
                <a:solidFill>
                  <a:srgbClr val="FAF7F0"/>
                </a:solidFill>
                <a:latin typeface="Libre Baskerville" pitchFamily="34" charset="0"/>
                <a:ea typeface="Libre Baskerville" pitchFamily="34" charset="-122"/>
                <a:cs typeface="Libre Baskerville" pitchFamily="34" charset="-120"/>
              </a:rPr>
              <a:t>The Courts, Reimagined</a:t>
            </a:r>
            <a:endParaRPr lang="en-US" sz="6600" dirty="0"/>
          </a:p>
        </p:txBody>
      </p:sp>
      <p:sp>
        <p:nvSpPr>
          <p:cNvPr id="4" name="Text 2">
            <a:extLst>
              <a:ext uri="{FF2B5EF4-FFF2-40B4-BE49-F238E27FC236}">
                <a16:creationId xmlns:a16="http://schemas.microsoft.com/office/drawing/2014/main" id="{E97C0A38-E30E-A2AD-AB55-DA6DC974C732}"/>
              </a:ext>
            </a:extLst>
          </p:cNvPr>
          <p:cNvSpPr/>
          <p:nvPr/>
        </p:nvSpPr>
        <p:spPr>
          <a:xfrm>
            <a:off x="812800" y="3975695"/>
            <a:ext cx="8110220" cy="416520"/>
          </a:xfrm>
          <a:prstGeom prst="rect">
            <a:avLst/>
          </a:prstGeom>
          <a:noFill/>
          <a:ln/>
        </p:spPr>
        <p:txBody>
          <a:bodyPr wrap="square" lIns="0" tIns="0" rIns="0" bIns="0" rtlCol="0" anchor="t">
            <a:normAutofit/>
          </a:bodyPr>
          <a:lstStyle/>
          <a:p>
            <a:pPr marL="0" indent="0" algn="l">
              <a:lnSpc>
                <a:spcPts val="3080"/>
              </a:lnSpc>
              <a:buNone/>
            </a:pPr>
            <a:r>
              <a:rPr lang="en-US" sz="2200" dirty="0">
                <a:solidFill>
                  <a:srgbClr val="A9C2C9"/>
                </a:solidFill>
                <a:latin typeface="Public Sans" pitchFamily="34" charset="0"/>
                <a:ea typeface="Public Sans" pitchFamily="34" charset="-122"/>
                <a:cs typeface="Public Sans" pitchFamily="34" charset="-120"/>
              </a:rPr>
              <a:t>A community garden and game area for everyone.</a:t>
            </a:r>
            <a:endParaRPr lang="en-US" sz="2200" dirty="0"/>
          </a:p>
        </p:txBody>
      </p:sp>
      <p:sp>
        <p:nvSpPr>
          <p:cNvPr id="5" name="Text 3">
            <a:extLst>
              <a:ext uri="{FF2B5EF4-FFF2-40B4-BE49-F238E27FC236}">
                <a16:creationId xmlns:a16="http://schemas.microsoft.com/office/drawing/2014/main" id="{EE9396C6-9FC0-B67E-7A50-17052A8D78EC}"/>
              </a:ext>
            </a:extLst>
          </p:cNvPr>
          <p:cNvSpPr/>
          <p:nvPr/>
        </p:nvSpPr>
        <p:spPr>
          <a:xfrm>
            <a:off x="812800" y="6238280"/>
            <a:ext cx="98107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A9C2C9"/>
                </a:solidFill>
                <a:latin typeface="Public Sans" pitchFamily="34" charset="0"/>
                <a:ea typeface="Public Sans" pitchFamily="34" charset="-122"/>
                <a:cs typeface="Public Sans" pitchFamily="34" charset="-120"/>
              </a:rPr>
              <a:t>Neighborhood Follow-Up Meeting · October 28th, 2026 · Lake Sherwood Clubhouse</a:t>
            </a:r>
            <a:endParaRPr lang="en-US" sz="1200" dirty="0"/>
          </a:p>
        </p:txBody>
      </p:sp>
    </p:spTree>
    <p:extLst>
      <p:ext uri="{BB962C8B-B14F-4D97-AF65-F5344CB8AC3E}">
        <p14:creationId xmlns:p14="http://schemas.microsoft.com/office/powerpoint/2010/main" val="3160897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7F0"/>
        </a:solidFill>
        <a:effectLst/>
      </p:bgPr>
    </p:bg>
    <p:spTree>
      <p:nvGrpSpPr>
        <p:cNvPr id="1" name=""/>
        <p:cNvGrpSpPr/>
        <p:nvPr/>
      </p:nvGrpSpPr>
      <p:grpSpPr>
        <a:xfrm>
          <a:off x="0" y="0"/>
          <a:ext cx="0" cy="0"/>
          <a:chOff x="0" y="0"/>
          <a:chExt cx="0" cy="0"/>
        </a:xfrm>
      </p:grpSpPr>
      <p:sp>
        <p:nvSpPr>
          <p:cNvPr id="2" name="TextBox 1"/>
          <p:cNvSpPr txBox="1"/>
          <p:nvPr/>
        </p:nvSpPr>
        <p:spPr>
          <a:xfrm>
            <a:off x="233358" y="601927"/>
            <a:ext cx="7027857" cy="548640"/>
          </a:xfrm>
          <a:prstGeom prst="rect">
            <a:avLst/>
          </a:prstGeom>
          <a:noFill/>
        </p:spPr>
        <p:txBody>
          <a:bodyPr wrap="square" lIns="0" tIns="0" rIns="0" bIns="0" anchor="t">
            <a:spAutoFit/>
          </a:bodyPr>
          <a:lstStyle/>
          <a:p>
            <a:pPr algn="l"/>
            <a:r>
              <a:rPr sz="3600" b="1" i="0" dirty="0">
                <a:solidFill>
                  <a:srgbClr val="14333D"/>
                </a:solidFill>
                <a:latin typeface="Libre Baskerville"/>
              </a:rPr>
              <a:t>A community garden and game area</a:t>
            </a:r>
          </a:p>
        </p:txBody>
      </p:sp>
      <p:sp>
        <p:nvSpPr>
          <p:cNvPr id="4" name="TextBox 3"/>
          <p:cNvSpPr txBox="1"/>
          <p:nvPr/>
        </p:nvSpPr>
        <p:spPr>
          <a:xfrm>
            <a:off x="233358" y="6199632"/>
            <a:ext cx="6035040" cy="169277"/>
          </a:xfrm>
          <a:prstGeom prst="rect">
            <a:avLst/>
          </a:prstGeom>
          <a:noFill/>
        </p:spPr>
        <p:txBody>
          <a:bodyPr wrap="square" lIns="0" tIns="0" rIns="0" bIns="0" anchor="t">
            <a:spAutoFit/>
          </a:bodyPr>
          <a:lstStyle/>
          <a:p>
            <a:pPr algn="l"/>
            <a:r>
              <a:rPr sz="1100" b="0" i="1" dirty="0">
                <a:solidFill>
                  <a:srgbClr val="4A5560"/>
                </a:solidFill>
                <a:latin typeface="Public Sans"/>
              </a:rPr>
              <a:t>Concept rendering. </a:t>
            </a:r>
          </a:p>
        </p:txBody>
      </p:sp>
      <p:sp>
        <p:nvSpPr>
          <p:cNvPr id="5" name="TextBox 4"/>
          <p:cNvSpPr txBox="1"/>
          <p:nvPr/>
        </p:nvSpPr>
        <p:spPr>
          <a:xfrm>
            <a:off x="7269480" y="1591056"/>
            <a:ext cx="4114800" cy="237744"/>
          </a:xfrm>
          <a:prstGeom prst="rect">
            <a:avLst/>
          </a:prstGeom>
          <a:noFill/>
        </p:spPr>
        <p:txBody>
          <a:bodyPr wrap="square" lIns="0" tIns="0" rIns="0" bIns="0" anchor="t">
            <a:spAutoFit/>
          </a:bodyPr>
          <a:lstStyle/>
          <a:p>
            <a:pPr algn="l"/>
            <a:r>
              <a:rPr sz="1200" b="1" i="0">
                <a:solidFill>
                  <a:srgbClr val="2E7D8A"/>
                </a:solidFill>
                <a:latin typeface="Public Sans"/>
              </a:rPr>
              <a:t>WHAT'S IN IT</a:t>
            </a:r>
          </a:p>
        </p:txBody>
      </p:sp>
      <p:sp>
        <p:nvSpPr>
          <p:cNvPr id="6" name="TextBox 5"/>
          <p:cNvSpPr txBox="1"/>
          <p:nvPr/>
        </p:nvSpPr>
        <p:spPr>
          <a:xfrm>
            <a:off x="7263384" y="2009662"/>
            <a:ext cx="4114800" cy="1731243"/>
          </a:xfrm>
          <a:prstGeom prst="rect">
            <a:avLst/>
          </a:prstGeom>
          <a:noFill/>
        </p:spPr>
        <p:txBody>
          <a:bodyPr wrap="square" lIns="0" tIns="0" rIns="0" bIns="0">
            <a:spAutoFit/>
          </a:bodyPr>
          <a:lstStyle/>
          <a:p>
            <a:pPr marL="228600" indent="-228600">
              <a:spcAft>
                <a:spcPts val="900"/>
              </a:spcAft>
              <a:buClr>
                <a:srgbClr val="2E7D8A"/>
              </a:buClr>
              <a:buFont typeface="Arial"/>
              <a:buChar char="•"/>
            </a:pPr>
            <a:r>
              <a:rPr sz="1500" dirty="0">
                <a:solidFill>
                  <a:srgbClr val="14333D"/>
                </a:solidFill>
                <a:latin typeface="Public Sans"/>
              </a:rPr>
              <a:t>Raised garden beds for neighbors</a:t>
            </a:r>
            <a:r>
              <a:rPr lang="en-US" sz="1500" dirty="0">
                <a:solidFill>
                  <a:srgbClr val="14333D"/>
                </a:solidFill>
                <a:latin typeface="Public Sans"/>
              </a:rPr>
              <a:t> to rent and grow whatever legal plant they want</a:t>
            </a:r>
            <a:endParaRPr sz="1500" dirty="0">
              <a:solidFill>
                <a:srgbClr val="14333D"/>
              </a:solidFill>
              <a:latin typeface="Public Sans"/>
            </a:endParaRPr>
          </a:p>
          <a:p>
            <a:pPr marL="228600" indent="-228600">
              <a:spcAft>
                <a:spcPts val="900"/>
              </a:spcAft>
              <a:buClr>
                <a:srgbClr val="2E7D8A"/>
              </a:buClr>
              <a:buFont typeface="Arial"/>
              <a:buChar char="•"/>
            </a:pPr>
            <a:r>
              <a:rPr lang="en-US" sz="1500" dirty="0">
                <a:solidFill>
                  <a:srgbClr val="14333D"/>
                </a:solidFill>
                <a:latin typeface="Public Sans"/>
              </a:rPr>
              <a:t>C</a:t>
            </a:r>
            <a:r>
              <a:rPr sz="1500" dirty="0">
                <a:solidFill>
                  <a:srgbClr val="14333D"/>
                </a:solidFill>
                <a:latin typeface="Public Sans"/>
              </a:rPr>
              <a:t>ornhole </a:t>
            </a:r>
            <a:r>
              <a:rPr lang="en-US" sz="1500" dirty="0">
                <a:solidFill>
                  <a:srgbClr val="14333D"/>
                </a:solidFill>
                <a:latin typeface="Public Sans"/>
              </a:rPr>
              <a:t> and other community type games </a:t>
            </a:r>
            <a:r>
              <a:rPr sz="1500" dirty="0">
                <a:solidFill>
                  <a:srgbClr val="14333D"/>
                </a:solidFill>
                <a:latin typeface="Public Sans"/>
              </a:rPr>
              <a:t>on the existing court surface</a:t>
            </a:r>
          </a:p>
          <a:p>
            <a:pPr marL="228600" indent="-228600">
              <a:spcAft>
                <a:spcPts val="900"/>
              </a:spcAft>
              <a:buClr>
                <a:srgbClr val="2E7D8A"/>
              </a:buClr>
              <a:buFont typeface="Arial"/>
              <a:buChar char="•"/>
            </a:pPr>
            <a:r>
              <a:rPr sz="1500" dirty="0">
                <a:solidFill>
                  <a:srgbClr val="14333D"/>
                </a:solidFill>
                <a:latin typeface="Public Sans"/>
              </a:rPr>
              <a:t>Outdoor movie nights on the back wall</a:t>
            </a:r>
            <a:endParaRPr lang="en-US" sz="1500" dirty="0">
              <a:solidFill>
                <a:srgbClr val="14333D"/>
              </a:solidFill>
              <a:latin typeface="Public Sans"/>
            </a:endParaRPr>
          </a:p>
          <a:p>
            <a:pPr marL="228600" indent="-228600">
              <a:spcAft>
                <a:spcPts val="900"/>
              </a:spcAft>
              <a:buClr>
                <a:srgbClr val="2E7D8A"/>
              </a:buClr>
              <a:buFont typeface="Arial"/>
              <a:buChar char="•"/>
            </a:pPr>
            <a:r>
              <a:rPr lang="en-US" sz="1500" dirty="0">
                <a:solidFill>
                  <a:srgbClr val="14333D"/>
                </a:solidFill>
                <a:latin typeface="Public Sans"/>
              </a:rPr>
              <a:t>Fence and electrical repair.</a:t>
            </a:r>
            <a:endParaRPr sz="1500" dirty="0">
              <a:solidFill>
                <a:srgbClr val="14333D"/>
              </a:solidFill>
              <a:latin typeface="Public Sans"/>
            </a:endParaRPr>
          </a:p>
        </p:txBody>
      </p:sp>
      <p:sp>
        <p:nvSpPr>
          <p:cNvPr id="7" name="Rectangle 6"/>
          <p:cNvSpPr/>
          <p:nvPr/>
        </p:nvSpPr>
        <p:spPr>
          <a:xfrm>
            <a:off x="7269480" y="4498848"/>
            <a:ext cx="4114800" cy="1618488"/>
          </a:xfrm>
          <a:prstGeom prst="rect">
            <a:avLst/>
          </a:prstGeom>
          <a:solidFill>
            <a:srgbClr val="143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498079" y="4681728"/>
            <a:ext cx="3657600" cy="237744"/>
          </a:xfrm>
          <a:prstGeom prst="rect">
            <a:avLst/>
          </a:prstGeom>
          <a:noFill/>
        </p:spPr>
        <p:txBody>
          <a:bodyPr wrap="square" lIns="0" tIns="0" rIns="0" bIns="0" anchor="t">
            <a:spAutoFit/>
          </a:bodyPr>
          <a:lstStyle/>
          <a:p>
            <a:pPr algn="l"/>
            <a:r>
              <a:rPr sz="1200" b="1" i="0">
                <a:solidFill>
                  <a:srgbClr val="E8B76A"/>
                </a:solidFill>
                <a:latin typeface="Public Sans"/>
              </a:rPr>
              <a:t>WHY THIS APPROACH</a:t>
            </a:r>
          </a:p>
        </p:txBody>
      </p:sp>
      <p:sp>
        <p:nvSpPr>
          <p:cNvPr id="9" name="TextBox 8"/>
          <p:cNvSpPr txBox="1"/>
          <p:nvPr/>
        </p:nvSpPr>
        <p:spPr>
          <a:xfrm>
            <a:off x="7498079" y="4983480"/>
            <a:ext cx="3657600" cy="692497"/>
          </a:xfrm>
          <a:prstGeom prst="rect">
            <a:avLst/>
          </a:prstGeom>
          <a:noFill/>
        </p:spPr>
        <p:txBody>
          <a:bodyPr wrap="square" lIns="0" tIns="0" rIns="0" bIns="0" anchor="t">
            <a:spAutoFit/>
          </a:bodyPr>
          <a:lstStyle/>
          <a:p>
            <a:pPr algn="l"/>
            <a:r>
              <a:rPr sz="1500" b="0" i="0" dirty="0">
                <a:solidFill>
                  <a:srgbClr val="FAF7F0"/>
                </a:solidFill>
                <a:latin typeface="Public Sans"/>
              </a:rPr>
              <a:t>It puts the space to use now, for far less than a rebuild</a:t>
            </a:r>
            <a:r>
              <a:rPr lang="en-US" sz="1500" b="0" i="0" dirty="0">
                <a:solidFill>
                  <a:srgbClr val="FAF7F0"/>
                </a:solidFill>
                <a:latin typeface="Public Sans"/>
              </a:rPr>
              <a:t> or a demolition with landscaping and a resod </a:t>
            </a:r>
            <a:r>
              <a:rPr sz="1500" b="1" i="1" dirty="0">
                <a:solidFill>
                  <a:srgbClr val="FAF7F0"/>
                </a:solidFill>
                <a:latin typeface="Public Sans"/>
              </a:rPr>
              <a:t>without</a:t>
            </a:r>
            <a:r>
              <a:rPr sz="1500" b="0" i="0" dirty="0">
                <a:solidFill>
                  <a:srgbClr val="FAF7F0"/>
                </a:solidFill>
                <a:latin typeface="Public Sans"/>
              </a:rPr>
              <a:t> ruling out courts </a:t>
            </a:r>
            <a:r>
              <a:rPr lang="en-US" sz="1500" b="0" i="0" dirty="0">
                <a:solidFill>
                  <a:srgbClr val="FAF7F0"/>
                </a:solidFill>
                <a:latin typeface="Public Sans"/>
              </a:rPr>
              <a:t>in the future.</a:t>
            </a:r>
            <a:endParaRPr sz="1500" b="0" i="0" dirty="0">
              <a:solidFill>
                <a:srgbClr val="FAF7F0"/>
              </a:solidFill>
              <a:latin typeface="Public Sans"/>
            </a:endParaRPr>
          </a:p>
        </p:txBody>
      </p:sp>
      <p:pic>
        <p:nvPicPr>
          <p:cNvPr id="11" name="Picture 10">
            <a:extLst>
              <a:ext uri="{FF2B5EF4-FFF2-40B4-BE49-F238E27FC236}">
                <a16:creationId xmlns:a16="http://schemas.microsoft.com/office/drawing/2014/main" id="{39854878-1432-459C-83C3-B930D2C4F9F4}"/>
              </a:ext>
            </a:extLst>
          </p:cNvPr>
          <p:cNvPicPr>
            <a:picLocks noChangeAspect="1"/>
          </p:cNvPicPr>
          <p:nvPr/>
        </p:nvPicPr>
        <p:blipFill>
          <a:blip r:embed="rId3"/>
          <a:stretch>
            <a:fillRect/>
          </a:stretch>
        </p:blipFill>
        <p:spPr>
          <a:xfrm>
            <a:off x="233358" y="1634190"/>
            <a:ext cx="6724719" cy="448314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F7F0"/>
        </a:solidFill>
        <a:effectLst/>
      </p:bgPr>
    </p:bg>
    <p:spTree>
      <p:nvGrpSpPr>
        <p:cNvPr id="1" name=""/>
        <p:cNvGrpSpPr/>
        <p:nvPr/>
      </p:nvGrpSpPr>
      <p:grpSpPr>
        <a:xfrm>
          <a:off x="0" y="0"/>
          <a:ext cx="0" cy="0"/>
          <a:chOff x="0" y="0"/>
          <a:chExt cx="0" cy="0"/>
        </a:xfrm>
      </p:grpSpPr>
      <p:sp>
        <p:nvSpPr>
          <p:cNvPr id="2" name="TextBox 1"/>
          <p:cNvSpPr txBox="1"/>
          <p:nvPr/>
        </p:nvSpPr>
        <p:spPr>
          <a:xfrm>
            <a:off x="813816" y="813816"/>
            <a:ext cx="10881360" cy="1107996"/>
          </a:xfrm>
          <a:prstGeom prst="rect">
            <a:avLst/>
          </a:prstGeom>
          <a:noFill/>
        </p:spPr>
        <p:txBody>
          <a:bodyPr wrap="square" lIns="0" tIns="0" rIns="0" bIns="0" anchor="t">
            <a:spAutoFit/>
          </a:bodyPr>
          <a:lstStyle/>
          <a:p>
            <a:pPr algn="l"/>
            <a:r>
              <a:rPr sz="3600" b="1" i="0" dirty="0">
                <a:solidFill>
                  <a:srgbClr val="14333D"/>
                </a:solidFill>
                <a:latin typeface="Libre Baskerville"/>
              </a:rPr>
              <a:t>Raised beds that neighbors can </a:t>
            </a:r>
            <a:r>
              <a:rPr lang="en-US" sz="3600" b="1" i="0" dirty="0">
                <a:solidFill>
                  <a:srgbClr val="14333D"/>
                </a:solidFill>
                <a:latin typeface="Libre Baskerville"/>
              </a:rPr>
              <a:t>rent for the growing season</a:t>
            </a:r>
            <a:endParaRPr sz="3600" b="1" i="0" dirty="0">
              <a:solidFill>
                <a:srgbClr val="14333D"/>
              </a:solidFill>
              <a:latin typeface="Libre Baskerville"/>
            </a:endParaRPr>
          </a:p>
        </p:txBody>
      </p:sp>
      <p:sp>
        <p:nvSpPr>
          <p:cNvPr id="3" name="Rectangle 2"/>
          <p:cNvSpPr/>
          <p:nvPr/>
        </p:nvSpPr>
        <p:spPr>
          <a:xfrm>
            <a:off x="807720" y="1921812"/>
            <a:ext cx="6035040" cy="4526280"/>
          </a:xfrm>
          <a:prstGeom prst="rect">
            <a:avLst/>
          </a:prstGeom>
          <a:solidFill>
            <a:srgbClr val="FAF7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3.png"/>
          <p:cNvPicPr>
            <a:picLocks noChangeAspect="1"/>
          </p:cNvPicPr>
          <p:nvPr/>
        </p:nvPicPr>
        <p:blipFill>
          <a:blip r:embed="rId3"/>
          <a:stretch>
            <a:fillRect/>
          </a:stretch>
        </p:blipFill>
        <p:spPr>
          <a:xfrm>
            <a:off x="960120" y="1920240"/>
            <a:ext cx="3789274" cy="3840480"/>
          </a:xfrm>
          <a:prstGeom prst="rect">
            <a:avLst/>
          </a:prstGeom>
        </p:spPr>
      </p:pic>
      <p:pic>
        <p:nvPicPr>
          <p:cNvPr id="5" name="Picture 4" descr="4.png"/>
          <p:cNvPicPr>
            <a:picLocks noChangeAspect="1"/>
          </p:cNvPicPr>
          <p:nvPr/>
        </p:nvPicPr>
        <p:blipFill>
          <a:blip r:embed="rId4"/>
          <a:stretch>
            <a:fillRect/>
          </a:stretch>
        </p:blipFill>
        <p:spPr>
          <a:xfrm>
            <a:off x="4864608" y="3200400"/>
            <a:ext cx="1874519" cy="1315452"/>
          </a:xfrm>
          <a:prstGeom prst="rect">
            <a:avLst/>
          </a:prstGeom>
        </p:spPr>
      </p:pic>
      <p:sp>
        <p:nvSpPr>
          <p:cNvPr id="6" name="Rectangle 5"/>
          <p:cNvSpPr/>
          <p:nvPr/>
        </p:nvSpPr>
        <p:spPr>
          <a:xfrm>
            <a:off x="7269480" y="1591056"/>
            <a:ext cx="1984248" cy="1280160"/>
          </a:xfrm>
          <a:prstGeom prst="rect">
            <a:avLst/>
          </a:prstGeom>
          <a:solidFill>
            <a:srgbClr val="EDE7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406640" y="1792224"/>
            <a:ext cx="1709928" cy="457200"/>
          </a:xfrm>
          <a:prstGeom prst="rect">
            <a:avLst/>
          </a:prstGeom>
          <a:noFill/>
        </p:spPr>
        <p:txBody>
          <a:bodyPr wrap="square" lIns="0" tIns="0" rIns="0" bIns="0" anchor="t">
            <a:spAutoFit/>
          </a:bodyPr>
          <a:lstStyle/>
          <a:p>
            <a:pPr algn="ctr"/>
            <a:r>
              <a:rPr sz="2400" b="1" i="0">
                <a:solidFill>
                  <a:srgbClr val="14333D"/>
                </a:solidFill>
                <a:latin typeface="Libre Baskerville"/>
              </a:rPr>
              <a:t>60″ × 18″</a:t>
            </a:r>
          </a:p>
        </p:txBody>
      </p:sp>
      <p:sp>
        <p:nvSpPr>
          <p:cNvPr id="8" name="TextBox 7"/>
          <p:cNvSpPr txBox="1"/>
          <p:nvPr/>
        </p:nvSpPr>
        <p:spPr>
          <a:xfrm>
            <a:off x="7406640" y="2322576"/>
            <a:ext cx="1709928" cy="365760"/>
          </a:xfrm>
          <a:prstGeom prst="rect">
            <a:avLst/>
          </a:prstGeom>
          <a:noFill/>
        </p:spPr>
        <p:txBody>
          <a:bodyPr wrap="square" lIns="0" tIns="0" rIns="0" bIns="0" anchor="t">
            <a:spAutoFit/>
          </a:bodyPr>
          <a:lstStyle/>
          <a:p>
            <a:pPr algn="ctr"/>
            <a:r>
              <a:rPr sz="1300" b="0" i="0">
                <a:solidFill>
                  <a:srgbClr val="4A5560"/>
                </a:solidFill>
                <a:latin typeface="Public Sans"/>
              </a:rPr>
              <a:t>footprint of each bed</a:t>
            </a:r>
          </a:p>
        </p:txBody>
      </p:sp>
      <p:sp>
        <p:nvSpPr>
          <p:cNvPr id="9" name="Rectangle 8"/>
          <p:cNvSpPr/>
          <p:nvPr/>
        </p:nvSpPr>
        <p:spPr>
          <a:xfrm>
            <a:off x="9400032" y="1591056"/>
            <a:ext cx="1984248" cy="1280160"/>
          </a:xfrm>
          <a:prstGeom prst="rect">
            <a:avLst/>
          </a:prstGeom>
          <a:solidFill>
            <a:srgbClr val="EDE7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537192" y="1792224"/>
            <a:ext cx="1709928" cy="457200"/>
          </a:xfrm>
          <a:prstGeom prst="rect">
            <a:avLst/>
          </a:prstGeom>
          <a:noFill/>
        </p:spPr>
        <p:txBody>
          <a:bodyPr wrap="square" lIns="0" tIns="0" rIns="0" bIns="0" anchor="t">
            <a:spAutoFit/>
          </a:bodyPr>
          <a:lstStyle/>
          <a:p>
            <a:pPr algn="ctr"/>
            <a:r>
              <a:rPr sz="2400" b="1" i="0">
                <a:solidFill>
                  <a:srgbClr val="14333D"/>
                </a:solidFill>
                <a:latin typeface="Libre Baskerville"/>
              </a:rPr>
              <a:t>21″</a:t>
            </a:r>
          </a:p>
        </p:txBody>
      </p:sp>
      <p:sp>
        <p:nvSpPr>
          <p:cNvPr id="11" name="TextBox 10"/>
          <p:cNvSpPr txBox="1"/>
          <p:nvPr/>
        </p:nvSpPr>
        <p:spPr>
          <a:xfrm>
            <a:off x="9537192" y="2322576"/>
            <a:ext cx="1709928" cy="365760"/>
          </a:xfrm>
          <a:prstGeom prst="rect">
            <a:avLst/>
          </a:prstGeom>
          <a:noFill/>
        </p:spPr>
        <p:txBody>
          <a:bodyPr wrap="square" lIns="0" tIns="0" rIns="0" bIns="0" anchor="t">
            <a:spAutoFit/>
          </a:bodyPr>
          <a:lstStyle/>
          <a:p>
            <a:pPr algn="ctr"/>
            <a:r>
              <a:rPr sz="1300" b="0" i="0">
                <a:solidFill>
                  <a:srgbClr val="4A5560"/>
                </a:solidFill>
                <a:latin typeface="Public Sans"/>
              </a:rPr>
              <a:t>tall, so no kneeling</a:t>
            </a:r>
          </a:p>
        </p:txBody>
      </p:sp>
      <p:sp>
        <p:nvSpPr>
          <p:cNvPr id="12" name="Rectangle 11"/>
          <p:cNvSpPr/>
          <p:nvPr/>
        </p:nvSpPr>
        <p:spPr>
          <a:xfrm>
            <a:off x="7269480" y="3054096"/>
            <a:ext cx="1984248" cy="1280160"/>
          </a:xfrm>
          <a:prstGeom prst="rect">
            <a:avLst/>
          </a:prstGeom>
          <a:solidFill>
            <a:srgbClr val="EDE7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7406640" y="3255264"/>
            <a:ext cx="1709928" cy="457200"/>
          </a:xfrm>
          <a:prstGeom prst="rect">
            <a:avLst/>
          </a:prstGeom>
          <a:noFill/>
        </p:spPr>
        <p:txBody>
          <a:bodyPr wrap="square" lIns="0" tIns="0" rIns="0" bIns="0" anchor="t">
            <a:spAutoFit/>
          </a:bodyPr>
          <a:lstStyle/>
          <a:p>
            <a:pPr algn="ctr"/>
            <a:r>
              <a:rPr sz="2400" b="1" i="0">
                <a:solidFill>
                  <a:srgbClr val="14333D"/>
                </a:solidFill>
                <a:latin typeface="Libre Baskerville"/>
              </a:rPr>
              <a:t>12″</a:t>
            </a:r>
          </a:p>
        </p:txBody>
      </p:sp>
      <p:sp>
        <p:nvSpPr>
          <p:cNvPr id="14" name="TextBox 13"/>
          <p:cNvSpPr txBox="1"/>
          <p:nvPr/>
        </p:nvSpPr>
        <p:spPr>
          <a:xfrm>
            <a:off x="7406640" y="3785615"/>
            <a:ext cx="1709928" cy="365760"/>
          </a:xfrm>
          <a:prstGeom prst="rect">
            <a:avLst/>
          </a:prstGeom>
          <a:noFill/>
        </p:spPr>
        <p:txBody>
          <a:bodyPr wrap="square" lIns="0" tIns="0" rIns="0" bIns="0" anchor="t">
            <a:spAutoFit/>
          </a:bodyPr>
          <a:lstStyle/>
          <a:p>
            <a:pPr algn="ctr"/>
            <a:r>
              <a:rPr sz="1300" b="0" i="0">
                <a:solidFill>
                  <a:srgbClr val="4A5560"/>
                </a:solidFill>
                <a:latin typeface="Public Sans"/>
              </a:rPr>
              <a:t>deep planting soil</a:t>
            </a:r>
          </a:p>
        </p:txBody>
      </p:sp>
      <p:sp>
        <p:nvSpPr>
          <p:cNvPr id="15" name="Rectangle 14"/>
          <p:cNvSpPr/>
          <p:nvPr/>
        </p:nvSpPr>
        <p:spPr>
          <a:xfrm>
            <a:off x="9400032" y="3054096"/>
            <a:ext cx="1984248" cy="1280160"/>
          </a:xfrm>
          <a:prstGeom prst="rect">
            <a:avLst/>
          </a:prstGeom>
          <a:solidFill>
            <a:srgbClr val="EDE7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537192" y="3255264"/>
            <a:ext cx="1709928" cy="457200"/>
          </a:xfrm>
          <a:prstGeom prst="rect">
            <a:avLst/>
          </a:prstGeom>
          <a:noFill/>
        </p:spPr>
        <p:txBody>
          <a:bodyPr wrap="square" lIns="0" tIns="0" rIns="0" bIns="0" anchor="t">
            <a:spAutoFit/>
          </a:bodyPr>
          <a:lstStyle/>
          <a:p>
            <a:pPr algn="ctr"/>
            <a:r>
              <a:rPr sz="2400" b="1" i="0">
                <a:solidFill>
                  <a:srgbClr val="14333D"/>
                </a:solidFill>
                <a:latin typeface="Libre Baskerville"/>
              </a:rPr>
              <a:t>7.5 sq ft</a:t>
            </a:r>
          </a:p>
        </p:txBody>
      </p:sp>
      <p:sp>
        <p:nvSpPr>
          <p:cNvPr id="17" name="TextBox 16"/>
          <p:cNvSpPr txBox="1"/>
          <p:nvPr/>
        </p:nvSpPr>
        <p:spPr>
          <a:xfrm>
            <a:off x="9537192" y="3785615"/>
            <a:ext cx="1709928" cy="365760"/>
          </a:xfrm>
          <a:prstGeom prst="rect">
            <a:avLst/>
          </a:prstGeom>
          <a:noFill/>
        </p:spPr>
        <p:txBody>
          <a:bodyPr wrap="square" lIns="0" tIns="0" rIns="0" bIns="0" anchor="t">
            <a:spAutoFit/>
          </a:bodyPr>
          <a:lstStyle/>
          <a:p>
            <a:pPr algn="ctr"/>
            <a:r>
              <a:rPr sz="1300" b="0" i="0">
                <a:solidFill>
                  <a:srgbClr val="4A5560"/>
                </a:solidFill>
                <a:latin typeface="Public Sans"/>
              </a:rPr>
              <a:t>of growing space per bed</a:t>
            </a:r>
          </a:p>
        </p:txBody>
      </p:sp>
      <p:sp>
        <p:nvSpPr>
          <p:cNvPr id="18" name="TextBox 17"/>
          <p:cNvSpPr txBox="1"/>
          <p:nvPr/>
        </p:nvSpPr>
        <p:spPr>
          <a:xfrm>
            <a:off x="7269480" y="4617720"/>
            <a:ext cx="4114800" cy="1463040"/>
          </a:xfrm>
          <a:prstGeom prst="rect">
            <a:avLst/>
          </a:prstGeom>
          <a:noFill/>
        </p:spPr>
        <p:txBody>
          <a:bodyPr wrap="square" lIns="0" tIns="0" rIns="0" bIns="0" anchor="t">
            <a:spAutoFit/>
          </a:bodyPr>
          <a:lstStyle/>
          <a:p>
            <a:pPr algn="l"/>
            <a:r>
              <a:rPr sz="1500" b="0" i="0">
                <a:solidFill>
                  <a:srgbClr val="14333D"/>
                </a:solidFill>
                <a:latin typeface="Public Sans"/>
              </a:rPr>
              <a:t>Cedar boxes with a fitted fabric liner. Simple enough for a volunteer workday, and easy to add more as interest grows.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7F0"/>
        </a:solidFill>
        <a:effectLst/>
      </p:bgPr>
    </p:bg>
    <p:spTree>
      <p:nvGrpSpPr>
        <p:cNvPr id="1" name=""/>
        <p:cNvGrpSpPr/>
        <p:nvPr/>
      </p:nvGrpSpPr>
      <p:grpSpPr>
        <a:xfrm>
          <a:off x="0" y="0"/>
          <a:ext cx="0" cy="0"/>
          <a:chOff x="0" y="0"/>
          <a:chExt cx="0" cy="0"/>
        </a:xfrm>
      </p:grpSpPr>
      <p:sp>
        <p:nvSpPr>
          <p:cNvPr id="2" name="TextBox 1"/>
          <p:cNvSpPr txBox="1"/>
          <p:nvPr/>
        </p:nvSpPr>
        <p:spPr>
          <a:xfrm>
            <a:off x="2542077" y="638878"/>
            <a:ext cx="7107845" cy="553998"/>
          </a:xfrm>
          <a:prstGeom prst="rect">
            <a:avLst/>
          </a:prstGeom>
          <a:noFill/>
        </p:spPr>
        <p:txBody>
          <a:bodyPr wrap="square" lIns="0" tIns="0" rIns="0" bIns="0" anchor="t">
            <a:spAutoFit/>
          </a:bodyPr>
          <a:lstStyle/>
          <a:p>
            <a:pPr algn="l"/>
            <a:r>
              <a:rPr lang="en-US" sz="3600" b="1" dirty="0">
                <a:solidFill>
                  <a:srgbClr val="14333D"/>
                </a:solidFill>
                <a:latin typeface="Libre Baskerville"/>
              </a:rPr>
              <a:t>Where the Garden Boxes come from?</a:t>
            </a:r>
          </a:p>
        </p:txBody>
      </p:sp>
      <p:sp>
        <p:nvSpPr>
          <p:cNvPr id="19" name="TextBox 18">
            <a:extLst>
              <a:ext uri="{FF2B5EF4-FFF2-40B4-BE49-F238E27FC236}">
                <a16:creationId xmlns:a16="http://schemas.microsoft.com/office/drawing/2014/main" id="{0DA62BC4-D5CE-47FC-89A9-89E5DF04FE0A}"/>
              </a:ext>
            </a:extLst>
          </p:cNvPr>
          <p:cNvSpPr txBox="1"/>
          <p:nvPr/>
        </p:nvSpPr>
        <p:spPr>
          <a:xfrm>
            <a:off x="769834" y="1958109"/>
            <a:ext cx="11422166" cy="3108543"/>
          </a:xfrm>
          <a:prstGeom prst="rect">
            <a:avLst/>
          </a:prstGeom>
          <a:noFill/>
        </p:spPr>
        <p:txBody>
          <a:bodyPr wrap="none" rtlCol="0">
            <a:spAutoFit/>
          </a:bodyPr>
          <a:lstStyle/>
          <a:p>
            <a:pPr marL="285750" indent="-285750">
              <a:buFont typeface="Arial" panose="020B0604020202020204" pitchFamily="34" charset="0"/>
              <a:buChar char="•"/>
            </a:pPr>
            <a:r>
              <a:rPr lang="en-US" sz="2800" dirty="0"/>
              <a:t>Boy Scout Eagle Projects – Zero Cost to the Neighborhood.</a:t>
            </a:r>
          </a:p>
          <a:p>
            <a:endParaRPr lang="en-US" sz="2800" dirty="0"/>
          </a:p>
          <a:p>
            <a:pPr marL="285750" indent="-285750">
              <a:buFont typeface="Arial" panose="020B0604020202020204" pitchFamily="34" charset="0"/>
              <a:buChar char="•"/>
            </a:pPr>
            <a:r>
              <a:rPr lang="en-US" sz="2800" dirty="0"/>
              <a:t>Neighbors can either build or buy a box and donate it to the neighborhood.</a:t>
            </a:r>
          </a:p>
          <a:p>
            <a:r>
              <a:rPr lang="en-US" sz="2800" dirty="0"/>
              <a:t>	-- First year is free for your use if you do this.</a:t>
            </a:r>
          </a:p>
          <a:p>
            <a:r>
              <a:rPr lang="en-US" sz="2800" dirty="0"/>
              <a:t>	-- Must have plans approved first!</a:t>
            </a:r>
          </a:p>
          <a:p>
            <a:endParaRPr lang="en-US" sz="2800" dirty="0"/>
          </a:p>
          <a:p>
            <a:pPr marL="285750" indent="-285750">
              <a:buFont typeface="Arial" panose="020B0604020202020204" pitchFamily="34" charset="0"/>
              <a:buChar char="•"/>
            </a:pPr>
            <a:r>
              <a:rPr lang="en-US" sz="2800" dirty="0"/>
              <a:t>Club can provide if they vote to utilize their funds for this purpose.</a:t>
            </a:r>
          </a:p>
        </p:txBody>
      </p:sp>
    </p:spTree>
    <p:extLst>
      <p:ext uri="{BB962C8B-B14F-4D97-AF65-F5344CB8AC3E}">
        <p14:creationId xmlns:p14="http://schemas.microsoft.com/office/powerpoint/2010/main" val="3509185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AF7F0"/>
        </a:solidFill>
        <a:effectLst/>
      </p:bgPr>
    </p:bg>
    <p:spTree>
      <p:nvGrpSpPr>
        <p:cNvPr id="1" name=""/>
        <p:cNvGrpSpPr/>
        <p:nvPr/>
      </p:nvGrpSpPr>
      <p:grpSpPr>
        <a:xfrm>
          <a:off x="0" y="0"/>
          <a:ext cx="0" cy="0"/>
          <a:chOff x="0" y="0"/>
          <a:chExt cx="0" cy="0"/>
        </a:xfrm>
      </p:grpSpPr>
      <p:sp>
        <p:nvSpPr>
          <p:cNvPr id="2" name="TextBox 1"/>
          <p:cNvSpPr txBox="1"/>
          <p:nvPr/>
        </p:nvSpPr>
        <p:spPr>
          <a:xfrm>
            <a:off x="1607127" y="518805"/>
            <a:ext cx="10104582" cy="553998"/>
          </a:xfrm>
          <a:prstGeom prst="rect">
            <a:avLst/>
          </a:prstGeom>
          <a:noFill/>
        </p:spPr>
        <p:txBody>
          <a:bodyPr wrap="square" lIns="0" tIns="0" rIns="0" bIns="0" anchor="t">
            <a:spAutoFit/>
          </a:bodyPr>
          <a:lstStyle/>
          <a:p>
            <a:pPr algn="l"/>
            <a:r>
              <a:rPr lang="en-US" sz="3600" b="1" dirty="0">
                <a:solidFill>
                  <a:srgbClr val="14333D"/>
                </a:solidFill>
                <a:latin typeface="Libre Baskerville"/>
              </a:rPr>
              <a:t>Other Zones and Miscellaneous Improvements</a:t>
            </a:r>
          </a:p>
        </p:txBody>
      </p:sp>
      <p:sp>
        <p:nvSpPr>
          <p:cNvPr id="19" name="TextBox 18">
            <a:extLst>
              <a:ext uri="{FF2B5EF4-FFF2-40B4-BE49-F238E27FC236}">
                <a16:creationId xmlns:a16="http://schemas.microsoft.com/office/drawing/2014/main" id="{0DA62BC4-D5CE-47FC-89A9-89E5DF04FE0A}"/>
              </a:ext>
            </a:extLst>
          </p:cNvPr>
          <p:cNvSpPr txBox="1"/>
          <p:nvPr/>
        </p:nvSpPr>
        <p:spPr>
          <a:xfrm>
            <a:off x="769834" y="1958109"/>
            <a:ext cx="11255966" cy="2677656"/>
          </a:xfrm>
          <a:prstGeom prst="rect">
            <a:avLst/>
          </a:prstGeom>
          <a:noFill/>
        </p:spPr>
        <p:txBody>
          <a:bodyPr wrap="none" rtlCol="0">
            <a:spAutoFit/>
          </a:bodyPr>
          <a:lstStyle/>
          <a:p>
            <a:pPr marL="457200" indent="-457200">
              <a:buFont typeface="Arial" panose="020B0604020202020204" pitchFamily="34" charset="0"/>
              <a:buChar char="•"/>
            </a:pPr>
            <a:r>
              <a:rPr lang="en-US" sz="2800" dirty="0"/>
              <a:t>Everything in the photo is designed to be handled as a mini project with</a:t>
            </a:r>
          </a:p>
          <a:p>
            <a:r>
              <a:rPr lang="en-US" sz="2800" dirty="0"/>
              <a:t>the movie wall and garden area being the top priority as those will be the</a:t>
            </a:r>
          </a:p>
          <a:p>
            <a:r>
              <a:rPr lang="en-US" sz="2800" dirty="0"/>
              <a:t>quickest and easiest improvements to make per unit of enjoyment.</a:t>
            </a:r>
          </a:p>
          <a:p>
            <a:endParaRPr lang="en-US" sz="2800" dirty="0"/>
          </a:p>
          <a:p>
            <a:pPr marL="457200" indent="-457200">
              <a:buFont typeface="Arial" panose="020B0604020202020204" pitchFamily="34" charset="0"/>
              <a:buChar char="•"/>
            </a:pPr>
            <a:r>
              <a:rPr lang="en-US" sz="2800" dirty="0"/>
              <a:t>Bocci area, shuffle board, firepit, picknick table area, and other aesthetic</a:t>
            </a:r>
          </a:p>
          <a:p>
            <a:r>
              <a:rPr lang="en-US" sz="2800" dirty="0"/>
              <a:t>improvements can be added over time in stages. </a:t>
            </a:r>
          </a:p>
        </p:txBody>
      </p:sp>
    </p:spTree>
    <p:extLst>
      <p:ext uri="{BB962C8B-B14F-4D97-AF65-F5344CB8AC3E}">
        <p14:creationId xmlns:p14="http://schemas.microsoft.com/office/powerpoint/2010/main" val="1313986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4333D"/>
        </a:solidFill>
        <a:effectLst/>
      </p:bgPr>
    </p:bg>
    <p:spTree>
      <p:nvGrpSpPr>
        <p:cNvPr id="1" name="">
          <a:extLst>
            <a:ext uri="{FF2B5EF4-FFF2-40B4-BE49-F238E27FC236}">
              <a16:creationId xmlns:a16="http://schemas.microsoft.com/office/drawing/2014/main" id="{C12CBE0B-A012-9F61-6C34-C854CA3012D2}"/>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D56E5F0F-F563-3E96-CFD7-16F16F5895F3}"/>
              </a:ext>
            </a:extLst>
          </p:cNvPr>
          <p:cNvSpPr/>
          <p:nvPr/>
        </p:nvSpPr>
        <p:spPr>
          <a:xfrm>
            <a:off x="812800" y="2287935"/>
            <a:ext cx="10883392" cy="274290"/>
          </a:xfrm>
          <a:prstGeom prst="rect">
            <a:avLst/>
          </a:prstGeom>
          <a:noFill/>
          <a:ln/>
        </p:spPr>
        <p:txBody>
          <a:bodyPr wrap="square" lIns="0" tIns="0" rIns="0" bIns="0" rtlCol="0" anchor="t">
            <a:normAutofit/>
          </a:bodyPr>
          <a:lstStyle/>
          <a:p>
            <a:pPr marL="0" indent="0" algn="l">
              <a:lnSpc>
                <a:spcPts val="1960"/>
              </a:lnSpc>
              <a:buNone/>
            </a:pPr>
            <a:r>
              <a:rPr lang="en-US" sz="1400" b="1" kern="0" spc="300" dirty="0">
                <a:solidFill>
                  <a:srgbClr val="E8B76A"/>
                </a:solidFill>
                <a:latin typeface="Public Sans" pitchFamily="34" charset="0"/>
                <a:ea typeface="Public Sans" pitchFamily="34" charset="-122"/>
                <a:cs typeface="Public Sans" pitchFamily="34" charset="-120"/>
              </a:rPr>
              <a:t>LAKE SHERWOOD ACRES</a:t>
            </a:r>
            <a:endParaRPr lang="en-US" sz="1400" dirty="0"/>
          </a:p>
        </p:txBody>
      </p:sp>
      <p:sp>
        <p:nvSpPr>
          <p:cNvPr id="3" name="Text 1">
            <a:extLst>
              <a:ext uri="{FF2B5EF4-FFF2-40B4-BE49-F238E27FC236}">
                <a16:creationId xmlns:a16="http://schemas.microsoft.com/office/drawing/2014/main" id="{E87C885E-9084-BCBF-F3AB-84556241EAEF}"/>
              </a:ext>
            </a:extLst>
          </p:cNvPr>
          <p:cNvSpPr/>
          <p:nvPr/>
        </p:nvSpPr>
        <p:spPr>
          <a:xfrm>
            <a:off x="812800" y="2816225"/>
            <a:ext cx="10883392" cy="905470"/>
          </a:xfrm>
          <a:prstGeom prst="rect">
            <a:avLst/>
          </a:prstGeom>
          <a:noFill/>
          <a:ln/>
        </p:spPr>
        <p:txBody>
          <a:bodyPr wrap="square" lIns="0" tIns="0" rIns="0" bIns="0" rtlCol="0" anchor="t">
            <a:normAutofit/>
          </a:bodyPr>
          <a:lstStyle/>
          <a:p>
            <a:pPr marL="0" indent="0" algn="l">
              <a:lnSpc>
                <a:spcPts val="6930"/>
              </a:lnSpc>
              <a:buNone/>
            </a:pPr>
            <a:r>
              <a:rPr lang="en-US" sz="6600" b="1" dirty="0">
                <a:solidFill>
                  <a:srgbClr val="FAF7F0"/>
                </a:solidFill>
                <a:latin typeface="Libre Baskerville" pitchFamily="34" charset="0"/>
                <a:ea typeface="Libre Baskerville" pitchFamily="34" charset="-122"/>
                <a:cs typeface="Libre Baskerville" pitchFamily="34" charset="-120"/>
              </a:rPr>
              <a:t>The Final Numbers</a:t>
            </a:r>
            <a:endParaRPr lang="en-US" sz="6600" dirty="0"/>
          </a:p>
        </p:txBody>
      </p:sp>
      <p:sp>
        <p:nvSpPr>
          <p:cNvPr id="4" name="Text 2">
            <a:extLst>
              <a:ext uri="{FF2B5EF4-FFF2-40B4-BE49-F238E27FC236}">
                <a16:creationId xmlns:a16="http://schemas.microsoft.com/office/drawing/2014/main" id="{903163C2-6C57-D961-9D58-63CD2322A667}"/>
              </a:ext>
            </a:extLst>
          </p:cNvPr>
          <p:cNvSpPr/>
          <p:nvPr/>
        </p:nvSpPr>
        <p:spPr>
          <a:xfrm>
            <a:off x="812800" y="3975695"/>
            <a:ext cx="8110220" cy="416520"/>
          </a:xfrm>
          <a:prstGeom prst="rect">
            <a:avLst/>
          </a:prstGeom>
          <a:noFill/>
          <a:ln/>
        </p:spPr>
        <p:txBody>
          <a:bodyPr wrap="square" lIns="0" tIns="0" rIns="0" bIns="0" rtlCol="0" anchor="t">
            <a:normAutofit/>
          </a:bodyPr>
          <a:lstStyle/>
          <a:p>
            <a:pPr marL="0" indent="0" algn="l">
              <a:lnSpc>
                <a:spcPts val="3080"/>
              </a:lnSpc>
              <a:buNone/>
            </a:pPr>
            <a:r>
              <a:rPr lang="en-US" sz="2200" dirty="0">
                <a:solidFill>
                  <a:srgbClr val="A9C2C9"/>
                </a:solidFill>
                <a:latin typeface="Public Sans" pitchFamily="34" charset="0"/>
                <a:ea typeface="Public Sans" pitchFamily="34" charset="-122"/>
                <a:cs typeface="Public Sans" pitchFamily="34" charset="-120"/>
              </a:rPr>
              <a:t>Proposed dues, revised after your feedback.</a:t>
            </a:r>
            <a:endParaRPr lang="en-US" sz="2200" dirty="0"/>
          </a:p>
        </p:txBody>
      </p:sp>
      <p:sp>
        <p:nvSpPr>
          <p:cNvPr id="5" name="Text 3">
            <a:extLst>
              <a:ext uri="{FF2B5EF4-FFF2-40B4-BE49-F238E27FC236}">
                <a16:creationId xmlns:a16="http://schemas.microsoft.com/office/drawing/2014/main" id="{FBDAC10D-2C5B-A923-46F0-73A8B2035405}"/>
              </a:ext>
            </a:extLst>
          </p:cNvPr>
          <p:cNvSpPr/>
          <p:nvPr/>
        </p:nvSpPr>
        <p:spPr>
          <a:xfrm>
            <a:off x="812800" y="6238280"/>
            <a:ext cx="98107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A9C2C9"/>
                </a:solidFill>
                <a:latin typeface="Public Sans" pitchFamily="34" charset="0"/>
                <a:ea typeface="Public Sans" pitchFamily="34" charset="-122"/>
                <a:cs typeface="Public Sans" pitchFamily="34" charset="-120"/>
              </a:rPr>
              <a:t>Neighborhood Follow-Up Meeting · October 28th, 2026 · Lake Sherwood Clubhouse</a:t>
            </a:r>
            <a:endParaRPr lang="en-US" sz="1200" dirty="0"/>
          </a:p>
        </p:txBody>
      </p:sp>
    </p:spTree>
    <p:extLst>
      <p:ext uri="{BB962C8B-B14F-4D97-AF65-F5344CB8AC3E}">
        <p14:creationId xmlns:p14="http://schemas.microsoft.com/office/powerpoint/2010/main" val="1003535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6">
    <p:bg>
      <p:bgPr>
        <a:solidFill>
          <a:srgbClr val="FAF7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551160"/>
          </a:xfrm>
          <a:prstGeom prst="rect">
            <a:avLst/>
          </a:prstGeom>
          <a:noFill/>
          <a:ln/>
        </p:spPr>
        <p:txBody>
          <a:bodyPr wrap="square" lIns="0" tIns="0" rIns="0" bIns="0" rtlCol="0" anchor="t">
            <a:normAutofit/>
          </a:bodyPr>
          <a:lstStyle/>
          <a:p>
            <a:pPr marL="0" indent="0" algn="l">
              <a:lnSpc>
                <a:spcPts val="4140"/>
              </a:lnSpc>
              <a:buNone/>
            </a:pPr>
            <a:r>
              <a:rPr lang="en-US" sz="3600" b="1" dirty="0">
                <a:solidFill>
                  <a:srgbClr val="14333D"/>
                </a:solidFill>
                <a:latin typeface="Libre Baskerville" pitchFamily="34" charset="0"/>
                <a:ea typeface="Libre Baskerville" pitchFamily="34" charset="-122"/>
                <a:cs typeface="Libre Baskerville" pitchFamily="34" charset="-120"/>
              </a:rPr>
              <a:t>Six assets, one big change</a:t>
            </a:r>
            <a:endParaRPr lang="en-US" sz="3600" dirty="0"/>
          </a:p>
        </p:txBody>
      </p:sp>
      <p:graphicFrame>
        <p:nvGraphicFramePr>
          <p:cNvPr id="3" name="Table 0"/>
          <p:cNvGraphicFramePr>
            <a:graphicFrameLocks noGrp="1"/>
          </p:cNvGraphicFramePr>
          <p:nvPr>
            <p:extLst>
              <p:ext uri="{D42A27DB-BD31-4B8C-83A1-F6EECF244321}">
                <p14:modId xmlns:p14="http://schemas.microsoft.com/office/powerpoint/2010/main" val="1395476799"/>
              </p:ext>
            </p:extLst>
          </p:nvPr>
        </p:nvGraphicFramePr>
        <p:xfrm>
          <a:off x="812800" y="1461681"/>
          <a:ext cx="10566400" cy="4678877"/>
        </p:xfrm>
        <a:graphic>
          <a:graphicData uri="http://schemas.openxmlformats.org/drawingml/2006/table">
            <a:tbl>
              <a:tblPr/>
              <a:tblGrid>
                <a:gridCol w="2324608">
                  <a:extLst>
                    <a:ext uri="{9D8B030D-6E8A-4147-A177-3AD203B41FA5}">
                      <a16:colId xmlns:a16="http://schemas.microsoft.com/office/drawing/2014/main" val="20000"/>
                    </a:ext>
                  </a:extLst>
                </a:gridCol>
                <a:gridCol w="4437888">
                  <a:extLst>
                    <a:ext uri="{9D8B030D-6E8A-4147-A177-3AD203B41FA5}">
                      <a16:colId xmlns:a16="http://schemas.microsoft.com/office/drawing/2014/main" val="20001"/>
                    </a:ext>
                  </a:extLst>
                </a:gridCol>
                <a:gridCol w="1901952">
                  <a:extLst>
                    <a:ext uri="{9D8B030D-6E8A-4147-A177-3AD203B41FA5}">
                      <a16:colId xmlns:a16="http://schemas.microsoft.com/office/drawing/2014/main" val="20002"/>
                    </a:ext>
                  </a:extLst>
                </a:gridCol>
                <a:gridCol w="1901952">
                  <a:extLst>
                    <a:ext uri="{9D8B030D-6E8A-4147-A177-3AD203B41FA5}">
                      <a16:colId xmlns:a16="http://schemas.microsoft.com/office/drawing/2014/main" val="20003"/>
                    </a:ext>
                  </a:extLst>
                </a:gridCol>
              </a:tblGrid>
              <a:tr h="449483">
                <a:tc>
                  <a:txBody>
                    <a:bodyPr/>
                    <a:lstStyle/>
                    <a:p>
                      <a:pPr marL="0" indent="0">
                        <a:lnSpc>
                          <a:spcPts val="1960"/>
                        </a:lnSpc>
                        <a:buNone/>
                      </a:pPr>
                      <a:r>
                        <a:rPr lang="en-US" sz="1400" b="1" dirty="0">
                          <a:solidFill>
                            <a:srgbClr val="14333D"/>
                          </a:solidFill>
                          <a:latin typeface="Public Sans" pitchFamily="34" charset="0"/>
                          <a:ea typeface="Public Sans" pitchFamily="34" charset="-122"/>
                          <a:cs typeface="Public Sans" pitchFamily="34" charset="-120"/>
                        </a:rPr>
                        <a:t>Project</a:t>
                      </a:r>
                      <a:endParaRPr lang="en-US" sz="1400" dirty="0">
                        <a:latin typeface="Public Sans" charset="0"/>
                        <a:ea typeface="Public Sans" charset="0"/>
                        <a:cs typeface="Public Sans" charset="0"/>
                      </a:endParaRPr>
                    </a:p>
                  </a:txBody>
                  <a:tcPr marL="62230" marR="62230" marT="62230" marB="62230">
                    <a:lnL w="12700" cap="flat" cmpd="sng" algn="ctr">
                      <a:solidFill>
                        <a:srgbClr val="C7CCC9"/>
                      </a:solidFill>
                      <a:prstDash val="solid"/>
                      <a:round/>
                      <a:headEnd type="none" w="med" len="med"/>
                      <a:tailEnd type="none" w="med" len="med"/>
                    </a:lnL>
                    <a:lnR w="12700" cap="flat" cmpd="sng" algn="ctr">
                      <a:solidFill>
                        <a:srgbClr val="C7CCC9"/>
                      </a:solidFill>
                      <a:prstDash val="solid"/>
                      <a:round/>
                      <a:headEnd type="none" w="med" len="med"/>
                      <a:tailEnd type="none" w="med" len="med"/>
                    </a:lnR>
                    <a:lnT w="12700" cap="flat" cmpd="sng" algn="ctr">
                      <a:solidFill>
                        <a:srgbClr val="C7CCC9"/>
                      </a:solidFill>
                      <a:prstDash val="solid"/>
                      <a:round/>
                      <a:headEnd type="none" w="med" len="med"/>
                      <a:tailEnd type="none" w="med" len="med"/>
                    </a:lnT>
                    <a:lnB w="12700" cap="flat" cmpd="sng" algn="ctr">
                      <a:solidFill>
                        <a:srgbClr val="C7CCC9"/>
                      </a:solidFill>
                      <a:prstDash val="solid"/>
                      <a:round/>
                      <a:headEnd type="none" w="med" len="med"/>
                      <a:tailEnd type="none" w="med" len="med"/>
                    </a:lnB>
                    <a:solidFill>
                      <a:srgbClr val="EDE7DA"/>
                    </a:solidFill>
                  </a:tcPr>
                </a:tc>
                <a:tc>
                  <a:txBody>
                    <a:bodyPr/>
                    <a:lstStyle/>
                    <a:p>
                      <a:pPr marL="0" indent="0">
                        <a:lnSpc>
                          <a:spcPts val="1960"/>
                        </a:lnSpc>
                        <a:buNone/>
                      </a:pPr>
                      <a:r>
                        <a:rPr lang="en-US" sz="1400" b="1" dirty="0">
                          <a:solidFill>
                            <a:srgbClr val="14333D"/>
                          </a:solidFill>
                          <a:latin typeface="Public Sans" pitchFamily="34" charset="0"/>
                          <a:ea typeface="Public Sans" pitchFamily="34" charset="-122"/>
                          <a:cs typeface="Public Sans" pitchFamily="34" charset="-120"/>
                        </a:rPr>
                        <a:t>What it covers</a:t>
                      </a:r>
                      <a:endParaRPr lang="en-US" sz="1400" dirty="0">
                        <a:latin typeface="Public Sans" charset="0"/>
                        <a:ea typeface="Public Sans" charset="0"/>
                        <a:cs typeface="Public Sans" charset="0"/>
                      </a:endParaRPr>
                    </a:p>
                  </a:txBody>
                  <a:tcPr marL="62230" marR="62230" marT="62230" marB="62230">
                    <a:lnL w="12700" cap="flat" cmpd="sng" algn="ctr">
                      <a:solidFill>
                        <a:srgbClr val="C7CCC9"/>
                      </a:solidFill>
                      <a:prstDash val="solid"/>
                      <a:round/>
                      <a:headEnd type="none" w="med" len="med"/>
                      <a:tailEnd type="none" w="med" len="med"/>
                    </a:lnL>
                    <a:lnR w="12700" cap="flat" cmpd="sng" algn="ctr">
                      <a:solidFill>
                        <a:srgbClr val="C7CCC9"/>
                      </a:solidFill>
                      <a:prstDash val="solid"/>
                      <a:round/>
                      <a:headEnd type="none" w="med" len="med"/>
                      <a:tailEnd type="none" w="med" len="med"/>
                    </a:lnR>
                    <a:lnT w="12700" cap="flat" cmpd="sng" algn="ctr">
                      <a:solidFill>
                        <a:srgbClr val="C7CCC9"/>
                      </a:solidFill>
                      <a:prstDash val="solid"/>
                      <a:round/>
                      <a:headEnd type="none" w="med" len="med"/>
                      <a:tailEnd type="none" w="med" len="med"/>
                    </a:lnT>
                    <a:lnB w="12700" cap="flat" cmpd="sng" algn="ctr">
                      <a:solidFill>
                        <a:srgbClr val="C7CCC9"/>
                      </a:solidFill>
                      <a:prstDash val="solid"/>
                      <a:round/>
                      <a:headEnd type="none" w="med" len="med"/>
                      <a:tailEnd type="none" w="med" len="med"/>
                    </a:lnB>
                    <a:solidFill>
                      <a:srgbClr val="EDE7DA"/>
                    </a:solidFill>
                  </a:tcPr>
                </a:tc>
                <a:tc>
                  <a:txBody>
                    <a:bodyPr/>
                    <a:lstStyle/>
                    <a:p>
                      <a:pPr marL="0" indent="0">
                        <a:lnSpc>
                          <a:spcPts val="1960"/>
                        </a:lnSpc>
                        <a:buNone/>
                      </a:pPr>
                      <a:r>
                        <a:rPr lang="en-US" sz="1400" b="1" dirty="0">
                          <a:solidFill>
                            <a:srgbClr val="14333D"/>
                          </a:solidFill>
                          <a:latin typeface="Public Sans" pitchFamily="34" charset="0"/>
                          <a:ea typeface="Public Sans" pitchFamily="34" charset="-122"/>
                          <a:cs typeface="Public Sans" pitchFamily="34" charset="-120"/>
                        </a:rPr>
                        <a:t>Estimate</a:t>
                      </a:r>
                      <a:endParaRPr lang="en-US" sz="1400" dirty="0">
                        <a:latin typeface="Public Sans" charset="0"/>
                        <a:ea typeface="Public Sans" charset="0"/>
                        <a:cs typeface="Public Sans" charset="0"/>
                      </a:endParaRPr>
                    </a:p>
                  </a:txBody>
                  <a:tcPr marL="62230" marR="62230" marT="62230" marB="62230">
                    <a:lnL w="12700" cap="flat" cmpd="sng" algn="ctr">
                      <a:solidFill>
                        <a:srgbClr val="C7CCC9"/>
                      </a:solidFill>
                      <a:prstDash val="solid"/>
                      <a:round/>
                      <a:headEnd type="none" w="med" len="med"/>
                      <a:tailEnd type="none" w="med" len="med"/>
                    </a:lnL>
                    <a:lnR w="12700" cap="flat" cmpd="sng" algn="ctr">
                      <a:solidFill>
                        <a:srgbClr val="C7CCC9"/>
                      </a:solidFill>
                      <a:prstDash val="solid"/>
                      <a:round/>
                      <a:headEnd type="none" w="med" len="med"/>
                      <a:tailEnd type="none" w="med" len="med"/>
                    </a:lnR>
                    <a:lnT w="12700" cap="flat" cmpd="sng" algn="ctr">
                      <a:solidFill>
                        <a:srgbClr val="C7CCC9"/>
                      </a:solidFill>
                      <a:prstDash val="solid"/>
                      <a:round/>
                      <a:headEnd type="none" w="med" len="med"/>
                      <a:tailEnd type="none" w="med" len="med"/>
                    </a:lnT>
                    <a:lnB w="12700" cap="flat" cmpd="sng" algn="ctr">
                      <a:solidFill>
                        <a:srgbClr val="C7CCC9"/>
                      </a:solidFill>
                      <a:prstDash val="solid"/>
                      <a:round/>
                      <a:headEnd type="none" w="med" len="med"/>
                      <a:tailEnd type="none" w="med" len="med"/>
                    </a:lnB>
                    <a:solidFill>
                      <a:srgbClr val="EDE7DA"/>
                    </a:solidFill>
                  </a:tcPr>
                </a:tc>
                <a:tc>
                  <a:txBody>
                    <a:bodyPr/>
                    <a:lstStyle/>
                    <a:p>
                      <a:pPr marL="0" indent="0">
                        <a:lnSpc>
                          <a:spcPts val="1960"/>
                        </a:lnSpc>
                        <a:buNone/>
                      </a:pPr>
                      <a:r>
                        <a:rPr lang="en-US" sz="1400" b="1" dirty="0">
                          <a:solidFill>
                            <a:srgbClr val="14333D"/>
                          </a:solidFill>
                          <a:latin typeface="Public Sans" pitchFamily="34" charset="0"/>
                          <a:ea typeface="Public Sans" pitchFamily="34" charset="-122"/>
                          <a:cs typeface="Public Sans" pitchFamily="34" charset="-120"/>
                        </a:rPr>
                        <a:t>Phase</a:t>
                      </a:r>
                      <a:endParaRPr lang="en-US" sz="1400" dirty="0">
                        <a:latin typeface="Public Sans" charset="0"/>
                        <a:ea typeface="Public Sans" charset="0"/>
                        <a:cs typeface="Public Sans" charset="0"/>
                      </a:endParaRPr>
                    </a:p>
                  </a:txBody>
                  <a:tcPr marL="62230" marR="62230" marT="62230" marB="62230">
                    <a:lnL w="12700" cap="flat" cmpd="sng" algn="ctr">
                      <a:solidFill>
                        <a:srgbClr val="C7CCC9"/>
                      </a:solidFill>
                      <a:prstDash val="solid"/>
                      <a:round/>
                      <a:headEnd type="none" w="med" len="med"/>
                      <a:tailEnd type="none" w="med" len="med"/>
                    </a:lnL>
                    <a:lnR w="12700" cap="flat" cmpd="sng" algn="ctr">
                      <a:solidFill>
                        <a:srgbClr val="C7CCC9"/>
                      </a:solidFill>
                      <a:prstDash val="solid"/>
                      <a:round/>
                      <a:headEnd type="none" w="med" len="med"/>
                      <a:tailEnd type="none" w="med" len="med"/>
                    </a:lnR>
                    <a:lnT w="12700" cap="flat" cmpd="sng" algn="ctr">
                      <a:solidFill>
                        <a:srgbClr val="C7CCC9"/>
                      </a:solidFill>
                      <a:prstDash val="solid"/>
                      <a:round/>
                      <a:headEnd type="none" w="med" len="med"/>
                      <a:tailEnd type="none" w="med" len="med"/>
                    </a:lnT>
                    <a:lnB w="12700" cap="flat" cmpd="sng" algn="ctr">
                      <a:solidFill>
                        <a:srgbClr val="C7CCC9"/>
                      </a:solidFill>
                      <a:prstDash val="solid"/>
                      <a:round/>
                      <a:headEnd type="none" w="med" len="med"/>
                      <a:tailEnd type="none" w="med" len="med"/>
                    </a:lnB>
                    <a:solidFill>
                      <a:srgbClr val="EDE7DA"/>
                    </a:solidFill>
                  </a:tcPr>
                </a:tc>
                <a:extLst>
                  <a:ext uri="{0D108BD9-81ED-4DB2-BD59-A6C34878D82A}">
                    <a16:rowId xmlns:a16="http://schemas.microsoft.com/office/drawing/2014/main" val="10000"/>
                  </a:ext>
                </a:extLst>
              </a:tr>
              <a:tr h="739298">
                <a:tc>
                  <a:txBody>
                    <a:bodyPr/>
                    <a:lstStyle/>
                    <a:p>
                      <a:pPr marL="0" indent="0">
                        <a:lnSpc>
                          <a:spcPts val="1960"/>
                        </a:lnSpc>
                        <a:buNone/>
                      </a:pPr>
                      <a:r>
                        <a:rPr lang="en-US" sz="1400" dirty="0">
                          <a:solidFill>
                            <a:srgbClr val="14333D"/>
                          </a:solidFill>
                          <a:latin typeface="Public Sans" pitchFamily="34" charset="0"/>
                          <a:ea typeface="Public Sans" pitchFamily="34" charset="-122"/>
                          <a:cs typeface="Public Sans" pitchFamily="34" charset="-120"/>
                        </a:rPr>
                        <a:t>Courts → Community area</a:t>
                      </a:r>
                      <a:endParaRPr lang="en-US" sz="1400" dirty="0">
                        <a:latin typeface="Public Sans" charset="0"/>
                        <a:ea typeface="Public Sans" charset="0"/>
                        <a:cs typeface="Public Sans" charset="0"/>
                      </a:endParaRPr>
                    </a:p>
                  </a:txBody>
                  <a:tcPr marL="62230" marR="62230" marT="62230" marB="62230">
                    <a:lnL w="12700" cap="flat" cmpd="sng" algn="ctr">
                      <a:solidFill>
                        <a:srgbClr val="C7CCC9"/>
                      </a:solidFill>
                      <a:prstDash val="solid"/>
                      <a:round/>
                      <a:headEnd type="none" w="med" len="med"/>
                      <a:tailEnd type="none" w="med" len="med"/>
                    </a:lnL>
                    <a:lnR w="12700" cap="flat" cmpd="sng" algn="ctr">
                      <a:solidFill>
                        <a:srgbClr val="C7CCC9"/>
                      </a:solidFill>
                      <a:prstDash val="solid"/>
                      <a:round/>
                      <a:headEnd type="none" w="med" len="med"/>
                      <a:tailEnd type="none" w="med" len="med"/>
                    </a:lnR>
                    <a:lnT w="12700" cap="flat" cmpd="sng" algn="ctr">
                      <a:solidFill>
                        <a:srgbClr val="C7CCC9"/>
                      </a:solidFill>
                      <a:prstDash val="solid"/>
                      <a:round/>
                      <a:headEnd type="none" w="med" len="med"/>
                      <a:tailEnd type="none" w="med" len="med"/>
                    </a:lnT>
                    <a:lnB w="12700" cap="flat" cmpd="sng" algn="ctr">
                      <a:solidFill>
                        <a:srgbClr val="C7CCC9"/>
                      </a:solidFill>
                      <a:prstDash val="solid"/>
                      <a:round/>
                      <a:headEnd type="none" w="med" len="med"/>
                      <a:tailEnd type="none" w="med" len="med"/>
                    </a:lnB>
                  </a:tcPr>
                </a:tc>
                <a:tc>
                  <a:txBody>
                    <a:bodyPr/>
                    <a:lstStyle/>
                    <a:p>
                      <a:pPr marL="0" indent="0">
                        <a:lnSpc>
                          <a:spcPts val="1960"/>
                        </a:lnSpc>
                        <a:buNone/>
                      </a:pPr>
                      <a:r>
                        <a:rPr lang="en-US" sz="1400" dirty="0">
                          <a:solidFill>
                            <a:srgbClr val="14333D"/>
                          </a:solidFill>
                          <a:latin typeface="Public Sans"/>
                          <a:ea typeface="Public Sans"/>
                          <a:cs typeface="Public Sans" pitchFamily="34" charset="-120"/>
                        </a:rPr>
                        <a:t>Convert to a community garden and game area on the existing court surface. No full rebuild.  </a:t>
                      </a:r>
                      <a:r>
                        <a:rPr lang="en-US" sz="1400" b="1" i="1" dirty="0">
                          <a:solidFill>
                            <a:srgbClr val="14333D"/>
                          </a:solidFill>
                          <a:latin typeface="Public Sans"/>
                          <a:ea typeface="Public Sans"/>
                          <a:cs typeface="Public Sans" pitchFamily="34" charset="-120"/>
                        </a:rPr>
                        <a:t>Replenish reserves</a:t>
                      </a:r>
                      <a:endParaRPr lang="en-US" sz="1400" b="1" i="1" dirty="0">
                        <a:solidFill>
                          <a:srgbClr val="14333D"/>
                        </a:solidFill>
                        <a:latin typeface="Public Sans"/>
                        <a:ea typeface="Public Sans" charset="0"/>
                        <a:cs typeface="Public Sans" charset="0"/>
                      </a:endParaRPr>
                    </a:p>
                  </a:txBody>
                  <a:tcPr marL="62230" marR="62230" marT="62230" marB="62230">
                    <a:lnL w="12700" cap="flat" cmpd="sng" algn="ctr">
                      <a:solidFill>
                        <a:srgbClr val="C7CCC9"/>
                      </a:solidFill>
                      <a:prstDash val="solid"/>
                      <a:round/>
                      <a:headEnd type="none" w="med" len="med"/>
                      <a:tailEnd type="none" w="med" len="med"/>
                    </a:lnL>
                    <a:lnR w="12700" cap="flat" cmpd="sng" algn="ctr">
                      <a:solidFill>
                        <a:srgbClr val="C7CCC9"/>
                      </a:solidFill>
                      <a:prstDash val="solid"/>
                      <a:round/>
                      <a:headEnd type="none" w="med" len="med"/>
                      <a:tailEnd type="none" w="med" len="med"/>
                    </a:lnR>
                    <a:lnT w="12700" cap="flat" cmpd="sng" algn="ctr">
                      <a:solidFill>
                        <a:srgbClr val="C7CCC9"/>
                      </a:solidFill>
                      <a:prstDash val="solid"/>
                      <a:round/>
                      <a:headEnd type="none" w="med" len="med"/>
                      <a:tailEnd type="none" w="med" len="med"/>
                    </a:lnT>
                    <a:lnB w="12700" cap="flat" cmpd="sng" algn="ctr">
                      <a:solidFill>
                        <a:srgbClr val="C7CCC9"/>
                      </a:solidFill>
                      <a:prstDash val="solid"/>
                      <a:round/>
                      <a:headEnd type="none" w="med" len="med"/>
                      <a:tailEnd type="none" w="med" len="med"/>
                    </a:lnB>
                  </a:tcPr>
                </a:tc>
                <a:tc>
                  <a:txBody>
                    <a:bodyPr/>
                    <a:lstStyle/>
                    <a:p>
                      <a:pPr marL="0" indent="0">
                        <a:lnSpc>
                          <a:spcPts val="1960"/>
                        </a:lnSpc>
                        <a:buNone/>
                      </a:pPr>
                      <a:r>
                        <a:rPr lang="en-US" sz="1400" dirty="0">
                          <a:solidFill>
                            <a:srgbClr val="14333D"/>
                          </a:solidFill>
                          <a:latin typeface="Public Sans"/>
                          <a:ea typeface="Public Sans" charset="0"/>
                          <a:cs typeface="Public Sans" charset="0"/>
                        </a:rPr>
                        <a:t>$25,000 (was $195,000 rebuild)</a:t>
                      </a:r>
                      <a:endParaRPr lang="en-US" sz="1400" dirty="0">
                        <a:latin typeface="Public Sans" charset="0"/>
                        <a:ea typeface="Public Sans" charset="0"/>
                        <a:cs typeface="Public Sans" charset="0"/>
                      </a:endParaRPr>
                    </a:p>
                  </a:txBody>
                  <a:tcPr marL="62230" marR="62230" marT="62230" marB="62230">
                    <a:lnL w="12700" cap="flat" cmpd="sng" algn="ctr">
                      <a:solidFill>
                        <a:srgbClr val="C7CCC9"/>
                      </a:solidFill>
                      <a:prstDash val="solid"/>
                      <a:round/>
                      <a:headEnd type="none" w="med" len="med"/>
                      <a:tailEnd type="none" w="med" len="med"/>
                    </a:lnL>
                    <a:lnR w="12700" cap="flat" cmpd="sng" algn="ctr">
                      <a:solidFill>
                        <a:srgbClr val="C7CCC9"/>
                      </a:solidFill>
                      <a:prstDash val="solid"/>
                      <a:round/>
                      <a:headEnd type="none" w="med" len="med"/>
                      <a:tailEnd type="none" w="med" len="med"/>
                    </a:lnR>
                    <a:lnT w="12700" cap="flat" cmpd="sng" algn="ctr">
                      <a:solidFill>
                        <a:srgbClr val="C7CCC9"/>
                      </a:solidFill>
                      <a:prstDash val="solid"/>
                      <a:round/>
                      <a:headEnd type="none" w="med" len="med"/>
                      <a:tailEnd type="none" w="med" len="med"/>
                    </a:lnT>
                    <a:lnB w="12700" cap="flat" cmpd="sng" algn="ctr">
                      <a:solidFill>
                        <a:srgbClr val="C7CCC9"/>
                      </a:solidFill>
                      <a:prstDash val="solid"/>
                      <a:round/>
                      <a:headEnd type="none" w="med" len="med"/>
                      <a:tailEnd type="none" w="med" len="med"/>
                    </a:lnB>
                  </a:tcPr>
                </a:tc>
                <a:tc>
                  <a:txBody>
                    <a:bodyPr/>
                    <a:lstStyle/>
                    <a:p>
                      <a:pPr marL="0" indent="0">
                        <a:lnSpc>
                          <a:spcPts val="1960"/>
                        </a:lnSpc>
                        <a:buNone/>
                      </a:pPr>
                      <a:r>
                        <a:rPr lang="en-US" sz="1400" dirty="0">
                          <a:solidFill>
                            <a:srgbClr val="14333D"/>
                          </a:solidFill>
                          <a:latin typeface="Public Sans" pitchFamily="34" charset="0"/>
                          <a:ea typeface="Public Sans" pitchFamily="34" charset="-122"/>
                          <a:cs typeface="Public Sans" pitchFamily="34" charset="-120"/>
                        </a:rPr>
                        <a:t>[1]</a:t>
                      </a:r>
                      <a:endParaRPr lang="en-US" sz="1400" dirty="0">
                        <a:latin typeface="Public Sans" charset="0"/>
                        <a:ea typeface="Public Sans" charset="0"/>
                        <a:cs typeface="Public Sans" charset="0"/>
                      </a:endParaRPr>
                    </a:p>
                  </a:txBody>
                  <a:tcPr marL="62230" marR="62230" marT="62230" marB="62230">
                    <a:lnL w="12700" cap="flat" cmpd="sng" algn="ctr">
                      <a:solidFill>
                        <a:srgbClr val="C7CCC9"/>
                      </a:solidFill>
                      <a:prstDash val="solid"/>
                      <a:round/>
                      <a:headEnd type="none" w="med" len="med"/>
                      <a:tailEnd type="none" w="med" len="med"/>
                    </a:lnL>
                    <a:lnR w="12700" cap="flat" cmpd="sng" algn="ctr">
                      <a:solidFill>
                        <a:srgbClr val="C7CCC9"/>
                      </a:solidFill>
                      <a:prstDash val="solid"/>
                      <a:round/>
                      <a:headEnd type="none" w="med" len="med"/>
                      <a:tailEnd type="none" w="med" len="med"/>
                    </a:lnR>
                    <a:lnT w="12700" cap="flat" cmpd="sng" algn="ctr">
                      <a:solidFill>
                        <a:srgbClr val="C7CCC9"/>
                      </a:solidFill>
                      <a:prstDash val="solid"/>
                      <a:round/>
                      <a:headEnd type="none" w="med" len="med"/>
                      <a:tailEnd type="none" w="med" len="med"/>
                    </a:lnT>
                    <a:lnB w="12700" cap="flat" cmpd="sng" algn="ctr">
                      <a:solidFill>
                        <a:srgbClr val="C7CCC9"/>
                      </a:solidFill>
                      <a:prstDash val="solid"/>
                      <a:round/>
                      <a:headEnd type="none" w="med" len="med"/>
                      <a:tailEnd type="none" w="med" len="med"/>
                    </a:lnB>
                  </a:tcPr>
                </a:tc>
                <a:extLst>
                  <a:ext uri="{0D108BD9-81ED-4DB2-BD59-A6C34878D82A}">
                    <a16:rowId xmlns:a16="http://schemas.microsoft.com/office/drawing/2014/main" val="10001"/>
                  </a:ext>
                </a:extLst>
              </a:tr>
              <a:tr h="739298">
                <a:tc>
                  <a:txBody>
                    <a:bodyPr/>
                    <a:lstStyle/>
                    <a:p>
                      <a:pPr marL="0" indent="0">
                        <a:lnSpc>
                          <a:spcPts val="1960"/>
                        </a:lnSpc>
                        <a:buNone/>
                      </a:pPr>
                      <a:r>
                        <a:rPr lang="en-US" sz="1400" dirty="0">
                          <a:solidFill>
                            <a:srgbClr val="14333D"/>
                          </a:solidFill>
                          <a:latin typeface="Public Sans" pitchFamily="34" charset="0"/>
                          <a:ea typeface="Public Sans" pitchFamily="34" charset="-122"/>
                          <a:cs typeface="Public Sans" pitchFamily="34" charset="-120"/>
                        </a:rPr>
                        <a:t>Clubhouse</a:t>
                      </a:r>
                      <a:endParaRPr lang="en-US" sz="1400" dirty="0">
                        <a:latin typeface="Public Sans" charset="0"/>
                        <a:ea typeface="Public Sans" charset="0"/>
                        <a:cs typeface="Public Sans" charset="0"/>
                      </a:endParaRPr>
                    </a:p>
                  </a:txBody>
                  <a:tcPr marL="62230" marR="62230" marT="62230" marB="62230">
                    <a:lnL w="12700" cap="flat" cmpd="sng" algn="ctr">
                      <a:solidFill>
                        <a:srgbClr val="C7CCC9"/>
                      </a:solidFill>
                      <a:prstDash val="solid"/>
                      <a:round/>
                      <a:headEnd type="none" w="med" len="med"/>
                      <a:tailEnd type="none" w="med" len="med"/>
                    </a:lnL>
                    <a:lnR w="12700" cap="flat" cmpd="sng" algn="ctr">
                      <a:solidFill>
                        <a:srgbClr val="C7CCC9"/>
                      </a:solidFill>
                      <a:prstDash val="solid"/>
                      <a:round/>
                      <a:headEnd type="none" w="med" len="med"/>
                      <a:tailEnd type="none" w="med" len="med"/>
                    </a:lnR>
                    <a:lnT w="12700" cap="flat" cmpd="sng" algn="ctr">
                      <a:solidFill>
                        <a:srgbClr val="C7CCC9"/>
                      </a:solidFill>
                      <a:prstDash val="solid"/>
                      <a:round/>
                      <a:headEnd type="none" w="med" len="med"/>
                      <a:tailEnd type="none" w="med" len="med"/>
                    </a:lnT>
                    <a:lnB w="12700" cap="flat" cmpd="sng" algn="ctr">
                      <a:solidFill>
                        <a:srgbClr val="C7CCC9"/>
                      </a:solidFill>
                      <a:prstDash val="solid"/>
                      <a:round/>
                      <a:headEnd type="none" w="med" len="med"/>
                      <a:tailEnd type="none" w="med" len="med"/>
                    </a:lnB>
                    <a:solidFill>
                      <a:srgbClr val="F5F1E6"/>
                    </a:solidFill>
                  </a:tcPr>
                </a:tc>
                <a:tc>
                  <a:txBody>
                    <a:bodyPr/>
                    <a:lstStyle/>
                    <a:p>
                      <a:pPr marL="0" lvl="0" indent="0">
                        <a:lnSpc>
                          <a:spcPts val="1960"/>
                        </a:lnSpc>
                        <a:buNone/>
                      </a:pPr>
                      <a:r>
                        <a:rPr lang="en-US" sz="1400" dirty="0">
                          <a:solidFill>
                            <a:srgbClr val="14333D"/>
                          </a:solidFill>
                          <a:latin typeface="Public Sans"/>
                          <a:ea typeface="Public Sans" pitchFamily="34" charset="-122"/>
                          <a:cs typeface="Public Sans" pitchFamily="34" charset="-120"/>
                        </a:rPr>
                        <a:t>ADA compliant facilities and modern updates.</a:t>
                      </a:r>
                    </a:p>
                  </a:txBody>
                  <a:tcPr marL="62230" marR="62230" marT="62230" marB="62230">
                    <a:lnL w="12700" cap="flat" cmpd="sng" algn="ctr">
                      <a:solidFill>
                        <a:srgbClr val="C7CCC9"/>
                      </a:solidFill>
                      <a:prstDash val="solid"/>
                      <a:round/>
                      <a:headEnd type="none" w="med" len="med"/>
                      <a:tailEnd type="none" w="med" len="med"/>
                    </a:lnL>
                    <a:lnR w="12700" cap="flat" cmpd="sng" algn="ctr">
                      <a:solidFill>
                        <a:srgbClr val="C7CCC9"/>
                      </a:solidFill>
                      <a:prstDash val="solid"/>
                      <a:round/>
                      <a:headEnd type="none" w="med" len="med"/>
                      <a:tailEnd type="none" w="med" len="med"/>
                    </a:lnR>
                    <a:lnT w="12700" cap="flat" cmpd="sng" algn="ctr">
                      <a:solidFill>
                        <a:srgbClr val="C7CCC9"/>
                      </a:solidFill>
                      <a:prstDash val="solid"/>
                      <a:round/>
                      <a:headEnd type="none" w="med" len="med"/>
                      <a:tailEnd type="none" w="med" len="med"/>
                    </a:lnT>
                    <a:lnB w="12700" cap="flat" cmpd="sng" algn="ctr">
                      <a:solidFill>
                        <a:srgbClr val="C7CCC9"/>
                      </a:solidFill>
                      <a:prstDash val="solid"/>
                      <a:round/>
                      <a:headEnd type="none" w="med" len="med"/>
                      <a:tailEnd type="none" w="med" len="med"/>
                    </a:lnB>
                    <a:solidFill>
                      <a:srgbClr val="F5F1E6"/>
                    </a:solidFill>
                  </a:tcPr>
                </a:tc>
                <a:tc>
                  <a:txBody>
                    <a:bodyPr/>
                    <a:lstStyle/>
                    <a:p>
                      <a:pPr marL="0" indent="0">
                        <a:lnSpc>
                          <a:spcPts val="1960"/>
                        </a:lnSpc>
                        <a:buNone/>
                      </a:pPr>
                      <a:r>
                        <a:rPr lang="en-US" sz="1400" b="1" dirty="0">
                          <a:solidFill>
                            <a:srgbClr val="14333D"/>
                          </a:solidFill>
                          <a:latin typeface="Public Sans" pitchFamily="34" charset="0"/>
                          <a:ea typeface="Public Sans" pitchFamily="34" charset="-122"/>
                          <a:cs typeface="Public Sans" charset="0"/>
                        </a:rPr>
                        <a:t>*</a:t>
                      </a:r>
                      <a:r>
                        <a:rPr lang="en-US" sz="1400" dirty="0">
                          <a:solidFill>
                            <a:srgbClr val="14333D"/>
                          </a:solidFill>
                          <a:latin typeface="Public Sans" pitchFamily="34" charset="0"/>
                          <a:ea typeface="Public Sans" pitchFamily="34" charset="-122"/>
                          <a:cs typeface="Public Sans" charset="0"/>
                        </a:rPr>
                        <a:t>$68,000</a:t>
                      </a:r>
                      <a:endParaRPr lang="en-US" sz="1400" dirty="0">
                        <a:latin typeface="Public Sans" charset="0"/>
                        <a:ea typeface="Public Sans" charset="0"/>
                        <a:cs typeface="Public Sans" charset="0"/>
                      </a:endParaRPr>
                    </a:p>
                  </a:txBody>
                  <a:tcPr marL="62230" marR="62230" marT="62230" marB="62230">
                    <a:lnL w="12700" cap="flat" cmpd="sng" algn="ctr">
                      <a:solidFill>
                        <a:srgbClr val="C7CCC9"/>
                      </a:solidFill>
                      <a:prstDash val="solid"/>
                      <a:round/>
                      <a:headEnd type="none" w="med" len="med"/>
                      <a:tailEnd type="none" w="med" len="med"/>
                    </a:lnL>
                    <a:lnR w="12700" cap="flat" cmpd="sng" algn="ctr">
                      <a:solidFill>
                        <a:srgbClr val="C7CCC9"/>
                      </a:solidFill>
                      <a:prstDash val="solid"/>
                      <a:round/>
                      <a:headEnd type="none" w="med" len="med"/>
                      <a:tailEnd type="none" w="med" len="med"/>
                    </a:lnR>
                    <a:lnT w="12700" cap="flat" cmpd="sng" algn="ctr">
                      <a:solidFill>
                        <a:srgbClr val="C7CCC9"/>
                      </a:solidFill>
                      <a:prstDash val="solid"/>
                      <a:round/>
                      <a:headEnd type="none" w="med" len="med"/>
                      <a:tailEnd type="none" w="med" len="med"/>
                    </a:lnT>
                    <a:lnB w="12700" cap="flat" cmpd="sng" algn="ctr">
                      <a:solidFill>
                        <a:srgbClr val="C7CCC9"/>
                      </a:solidFill>
                      <a:prstDash val="solid"/>
                      <a:round/>
                      <a:headEnd type="none" w="med" len="med"/>
                      <a:tailEnd type="none" w="med" len="med"/>
                    </a:lnB>
                    <a:solidFill>
                      <a:srgbClr val="F5F1E6"/>
                    </a:solidFill>
                  </a:tcPr>
                </a:tc>
                <a:tc>
                  <a:txBody>
                    <a:bodyPr/>
                    <a:lstStyle/>
                    <a:p>
                      <a:pPr marL="0" marR="0" lvl="0" indent="0" algn="l" defTabSz="914400" rtl="0" eaLnBrk="1" fontAlgn="auto" latinLnBrk="0" hangingPunct="1">
                        <a:lnSpc>
                          <a:spcPts val="1960"/>
                        </a:lnSpc>
                        <a:spcBef>
                          <a:spcPts val="0"/>
                        </a:spcBef>
                        <a:spcAft>
                          <a:spcPts val="0"/>
                        </a:spcAft>
                        <a:buClrTx/>
                        <a:buSzTx/>
                        <a:buFontTx/>
                        <a:buNone/>
                        <a:tabLst/>
                        <a:defRPr/>
                      </a:pPr>
                      <a:r>
                        <a:rPr lang="en-US" sz="1400" dirty="0">
                          <a:solidFill>
                            <a:srgbClr val="14333D"/>
                          </a:solidFill>
                          <a:latin typeface="Public Sans" pitchFamily="34" charset="0"/>
                          <a:ea typeface="Public Sans" pitchFamily="34" charset="-122"/>
                          <a:cs typeface="Public Sans" pitchFamily="34" charset="-120"/>
                        </a:rPr>
                        <a:t>[1], [2]</a:t>
                      </a:r>
                      <a:endParaRPr lang="en-US" sz="1400" dirty="0">
                        <a:latin typeface="Public Sans" charset="0"/>
                        <a:ea typeface="Public Sans" charset="0"/>
                        <a:cs typeface="Public Sans" charset="0"/>
                      </a:endParaRPr>
                    </a:p>
                    <a:p>
                      <a:pPr marL="0" indent="0">
                        <a:lnSpc>
                          <a:spcPts val="1960"/>
                        </a:lnSpc>
                        <a:buNone/>
                      </a:pPr>
                      <a:endParaRPr lang="en-US" sz="1400" dirty="0">
                        <a:latin typeface="Public Sans" charset="0"/>
                        <a:ea typeface="Public Sans" charset="0"/>
                        <a:cs typeface="Public Sans" charset="0"/>
                      </a:endParaRPr>
                    </a:p>
                  </a:txBody>
                  <a:tcPr marL="62230" marR="62230" marT="62230" marB="62230">
                    <a:lnL w="12700" cap="flat" cmpd="sng" algn="ctr">
                      <a:solidFill>
                        <a:srgbClr val="C7CCC9"/>
                      </a:solidFill>
                      <a:prstDash val="solid"/>
                      <a:round/>
                      <a:headEnd type="none" w="med" len="med"/>
                      <a:tailEnd type="none" w="med" len="med"/>
                    </a:lnL>
                    <a:lnR w="12700" cap="flat" cmpd="sng" algn="ctr">
                      <a:solidFill>
                        <a:srgbClr val="C7CCC9"/>
                      </a:solidFill>
                      <a:prstDash val="solid"/>
                      <a:round/>
                      <a:headEnd type="none" w="med" len="med"/>
                      <a:tailEnd type="none" w="med" len="med"/>
                    </a:lnR>
                    <a:lnT w="12700" cap="flat" cmpd="sng" algn="ctr">
                      <a:solidFill>
                        <a:srgbClr val="C7CCC9"/>
                      </a:solidFill>
                      <a:prstDash val="solid"/>
                      <a:round/>
                      <a:headEnd type="none" w="med" len="med"/>
                      <a:tailEnd type="none" w="med" len="med"/>
                    </a:lnT>
                    <a:lnB w="12700" cap="flat" cmpd="sng" algn="ctr">
                      <a:solidFill>
                        <a:srgbClr val="C7CCC9"/>
                      </a:solidFill>
                      <a:prstDash val="solid"/>
                      <a:round/>
                      <a:headEnd type="none" w="med" len="med"/>
                      <a:tailEnd type="none" w="med" len="med"/>
                    </a:lnB>
                    <a:solidFill>
                      <a:srgbClr val="F5F1E6"/>
                    </a:solidFill>
                  </a:tcPr>
                </a:tc>
                <a:extLst>
                  <a:ext uri="{0D108BD9-81ED-4DB2-BD59-A6C34878D82A}">
                    <a16:rowId xmlns:a16="http://schemas.microsoft.com/office/drawing/2014/main" val="898363564"/>
                  </a:ext>
                </a:extLst>
              </a:tr>
              <a:tr h="739298">
                <a:tc>
                  <a:txBody>
                    <a:bodyPr/>
                    <a:lstStyle/>
                    <a:p>
                      <a:pPr marL="0" indent="0">
                        <a:lnSpc>
                          <a:spcPts val="1960"/>
                        </a:lnSpc>
                        <a:buNone/>
                      </a:pPr>
                      <a:r>
                        <a:rPr lang="en-US" sz="1400" dirty="0">
                          <a:solidFill>
                            <a:srgbClr val="14333D"/>
                          </a:solidFill>
                          <a:latin typeface="Public Sans" pitchFamily="34" charset="0"/>
                          <a:ea typeface="Public Sans" pitchFamily="34" charset="-122"/>
                          <a:cs typeface="Public Sans" pitchFamily="34" charset="-120"/>
                        </a:rPr>
                        <a:t>Lake maintenance</a:t>
                      </a:r>
                      <a:endParaRPr lang="en-US" sz="1400" dirty="0">
                        <a:latin typeface="Public Sans" charset="0"/>
                        <a:ea typeface="Public Sans" charset="0"/>
                        <a:cs typeface="Public Sans" charset="0"/>
                      </a:endParaRPr>
                    </a:p>
                  </a:txBody>
                  <a:tcPr marL="62230" marR="62230" marT="62230" marB="62230">
                    <a:lnL w="12700" cap="flat" cmpd="sng" algn="ctr">
                      <a:solidFill>
                        <a:srgbClr val="C7CCC9"/>
                      </a:solidFill>
                      <a:prstDash val="solid"/>
                      <a:round/>
                      <a:headEnd type="none" w="med" len="med"/>
                      <a:tailEnd type="none" w="med" len="med"/>
                    </a:lnL>
                    <a:lnR w="12700" cap="flat" cmpd="sng" algn="ctr">
                      <a:solidFill>
                        <a:srgbClr val="C7CCC9"/>
                      </a:solidFill>
                      <a:prstDash val="solid"/>
                      <a:round/>
                      <a:headEnd type="none" w="med" len="med"/>
                      <a:tailEnd type="none" w="med" len="med"/>
                    </a:lnR>
                    <a:lnT w="12700" cap="flat" cmpd="sng" algn="ctr">
                      <a:solidFill>
                        <a:srgbClr val="C7CCC9"/>
                      </a:solidFill>
                      <a:prstDash val="solid"/>
                      <a:round/>
                      <a:headEnd type="none" w="med" len="med"/>
                      <a:tailEnd type="none" w="med" len="med"/>
                    </a:lnT>
                    <a:lnB w="12700" cap="flat" cmpd="sng" algn="ctr">
                      <a:solidFill>
                        <a:srgbClr val="C7CCC9"/>
                      </a:solidFill>
                      <a:prstDash val="solid"/>
                      <a:round/>
                      <a:headEnd type="none" w="med" len="med"/>
                      <a:tailEnd type="none" w="med" len="med"/>
                    </a:lnB>
                    <a:solidFill>
                      <a:srgbClr val="F5F1E6"/>
                    </a:solidFill>
                  </a:tcPr>
                </a:tc>
                <a:tc>
                  <a:txBody>
                    <a:bodyPr/>
                    <a:lstStyle/>
                    <a:p>
                      <a:pPr marL="0" indent="0">
                        <a:lnSpc>
                          <a:spcPts val="1960"/>
                        </a:lnSpc>
                        <a:buNone/>
                      </a:pPr>
                      <a:r>
                        <a:rPr lang="en-US" sz="1400" dirty="0">
                          <a:solidFill>
                            <a:srgbClr val="14333D"/>
                          </a:solidFill>
                          <a:latin typeface="Public Sans"/>
                          <a:ea typeface="Public Sans"/>
                          <a:cs typeface="Public Sans" pitchFamily="34" charset="-120"/>
                        </a:rPr>
                        <a:t>Trash prevention, restore/replace fountains, add aeration, fish habitats, </a:t>
                      </a:r>
                      <a:r>
                        <a:rPr lang="en-US" sz="1400" b="1" i="1" dirty="0">
                          <a:solidFill>
                            <a:srgbClr val="14333D"/>
                          </a:solidFill>
                          <a:latin typeface="Public Sans"/>
                          <a:ea typeface="Public Sans" pitchFamily="34" charset="-122"/>
                          <a:cs typeface="Public Sans" pitchFamily="34" charset="-120"/>
                        </a:rPr>
                        <a:t>Replenish reserves</a:t>
                      </a:r>
                      <a:endParaRPr lang="en-US" sz="1400" b="1" i="1" dirty="0">
                        <a:latin typeface="Public Sans"/>
                        <a:ea typeface="Public Sans" charset="0"/>
                        <a:cs typeface="Public Sans" charset="0"/>
                      </a:endParaRPr>
                    </a:p>
                  </a:txBody>
                  <a:tcPr marL="62230" marR="62230" marT="62230" marB="62230">
                    <a:lnL w="12700" cap="flat" cmpd="sng" algn="ctr">
                      <a:solidFill>
                        <a:srgbClr val="C7CCC9"/>
                      </a:solidFill>
                      <a:prstDash val="solid"/>
                      <a:round/>
                      <a:headEnd type="none" w="med" len="med"/>
                      <a:tailEnd type="none" w="med" len="med"/>
                    </a:lnL>
                    <a:lnR w="12700" cap="flat" cmpd="sng" algn="ctr">
                      <a:solidFill>
                        <a:srgbClr val="C7CCC9"/>
                      </a:solidFill>
                      <a:prstDash val="solid"/>
                      <a:round/>
                      <a:headEnd type="none" w="med" len="med"/>
                      <a:tailEnd type="none" w="med" len="med"/>
                    </a:lnR>
                    <a:lnT w="12700" cap="flat" cmpd="sng" algn="ctr">
                      <a:solidFill>
                        <a:srgbClr val="C7CCC9"/>
                      </a:solidFill>
                      <a:prstDash val="solid"/>
                      <a:round/>
                      <a:headEnd type="none" w="med" len="med"/>
                      <a:tailEnd type="none" w="med" len="med"/>
                    </a:lnT>
                    <a:lnB w="12700" cap="flat" cmpd="sng" algn="ctr">
                      <a:solidFill>
                        <a:srgbClr val="C7CCC9"/>
                      </a:solidFill>
                      <a:prstDash val="solid"/>
                      <a:round/>
                      <a:headEnd type="none" w="med" len="med"/>
                      <a:tailEnd type="none" w="med" len="med"/>
                    </a:lnB>
                    <a:solidFill>
                      <a:srgbClr val="F5F1E6"/>
                    </a:solidFill>
                  </a:tcPr>
                </a:tc>
                <a:tc>
                  <a:txBody>
                    <a:bodyPr/>
                    <a:lstStyle/>
                    <a:p>
                      <a:pPr marL="0" indent="0">
                        <a:lnSpc>
                          <a:spcPts val="1960"/>
                        </a:lnSpc>
                        <a:buNone/>
                      </a:pPr>
                      <a:r>
                        <a:rPr lang="en-US" sz="1400" dirty="0">
                          <a:solidFill>
                            <a:srgbClr val="14333D"/>
                          </a:solidFill>
                          <a:latin typeface="Public Sans" pitchFamily="34" charset="0"/>
                          <a:ea typeface="Public Sans" pitchFamily="34" charset="-122"/>
                          <a:cs typeface="Public Sans" pitchFamily="34" charset="-120"/>
                        </a:rPr>
                        <a:t>$19,736 year one</a:t>
                      </a:r>
                      <a:endParaRPr lang="en-US" sz="1400" dirty="0">
                        <a:latin typeface="Public Sans" charset="0"/>
                        <a:ea typeface="Public Sans" charset="0"/>
                        <a:cs typeface="Public Sans" charset="0"/>
                      </a:endParaRPr>
                    </a:p>
                  </a:txBody>
                  <a:tcPr marL="62230" marR="62230" marT="62230" marB="62230">
                    <a:lnL w="12700" cap="flat" cmpd="sng" algn="ctr">
                      <a:solidFill>
                        <a:srgbClr val="C7CCC9"/>
                      </a:solidFill>
                      <a:prstDash val="solid"/>
                      <a:round/>
                      <a:headEnd type="none" w="med" len="med"/>
                      <a:tailEnd type="none" w="med" len="med"/>
                    </a:lnL>
                    <a:lnR w="12700" cap="flat" cmpd="sng" algn="ctr">
                      <a:solidFill>
                        <a:srgbClr val="C7CCC9"/>
                      </a:solidFill>
                      <a:prstDash val="solid"/>
                      <a:round/>
                      <a:headEnd type="none" w="med" len="med"/>
                      <a:tailEnd type="none" w="med" len="med"/>
                    </a:lnR>
                    <a:lnT w="12700" cap="flat" cmpd="sng" algn="ctr">
                      <a:solidFill>
                        <a:srgbClr val="C7CCC9"/>
                      </a:solidFill>
                      <a:prstDash val="solid"/>
                      <a:round/>
                      <a:headEnd type="none" w="med" len="med"/>
                      <a:tailEnd type="none" w="med" len="med"/>
                    </a:lnT>
                    <a:lnB w="12700" cap="flat" cmpd="sng" algn="ctr">
                      <a:solidFill>
                        <a:srgbClr val="C7CCC9"/>
                      </a:solidFill>
                      <a:prstDash val="solid"/>
                      <a:round/>
                      <a:headEnd type="none" w="med" len="med"/>
                      <a:tailEnd type="none" w="med" len="med"/>
                    </a:lnB>
                    <a:solidFill>
                      <a:srgbClr val="F5F1E6"/>
                    </a:solidFill>
                  </a:tcPr>
                </a:tc>
                <a:tc>
                  <a:txBody>
                    <a:bodyPr/>
                    <a:lstStyle/>
                    <a:p>
                      <a:pPr marL="0" marR="0" lvl="0" indent="0" algn="l" defTabSz="914400" rtl="0" eaLnBrk="1" fontAlgn="auto" latinLnBrk="0" hangingPunct="1">
                        <a:lnSpc>
                          <a:spcPts val="1960"/>
                        </a:lnSpc>
                        <a:spcBef>
                          <a:spcPts val="0"/>
                        </a:spcBef>
                        <a:spcAft>
                          <a:spcPts val="0"/>
                        </a:spcAft>
                        <a:buClrTx/>
                        <a:buSzTx/>
                        <a:buFontTx/>
                        <a:buNone/>
                        <a:tabLst/>
                        <a:defRPr/>
                      </a:pPr>
                      <a:r>
                        <a:rPr lang="en-US" sz="1400" dirty="0">
                          <a:solidFill>
                            <a:srgbClr val="14333D"/>
                          </a:solidFill>
                          <a:latin typeface="Public Sans" pitchFamily="34" charset="0"/>
                          <a:ea typeface="Public Sans" pitchFamily="34" charset="-122"/>
                          <a:cs typeface="Public Sans" pitchFamily="34" charset="-120"/>
                        </a:rPr>
                        <a:t>[1], [2]</a:t>
                      </a:r>
                      <a:endParaRPr lang="en-US" sz="1400" dirty="0">
                        <a:latin typeface="Public Sans" charset="0"/>
                        <a:ea typeface="Public Sans" charset="0"/>
                        <a:cs typeface="Public Sans" charset="0"/>
                      </a:endParaRPr>
                    </a:p>
                    <a:p>
                      <a:pPr marL="0" indent="0">
                        <a:lnSpc>
                          <a:spcPts val="1960"/>
                        </a:lnSpc>
                        <a:buNone/>
                      </a:pPr>
                      <a:endParaRPr lang="en-US" sz="1400" dirty="0">
                        <a:latin typeface="Public Sans" charset="0"/>
                        <a:ea typeface="Public Sans" charset="0"/>
                        <a:cs typeface="Public Sans" charset="0"/>
                      </a:endParaRPr>
                    </a:p>
                  </a:txBody>
                  <a:tcPr marL="62230" marR="62230" marT="62230" marB="62230">
                    <a:lnL w="12700" cap="flat" cmpd="sng" algn="ctr">
                      <a:solidFill>
                        <a:srgbClr val="C7CCC9"/>
                      </a:solidFill>
                      <a:prstDash val="solid"/>
                      <a:round/>
                      <a:headEnd type="none" w="med" len="med"/>
                      <a:tailEnd type="none" w="med" len="med"/>
                    </a:lnL>
                    <a:lnR w="12700" cap="flat" cmpd="sng" algn="ctr">
                      <a:solidFill>
                        <a:srgbClr val="C7CCC9"/>
                      </a:solidFill>
                      <a:prstDash val="solid"/>
                      <a:round/>
                      <a:headEnd type="none" w="med" len="med"/>
                      <a:tailEnd type="none" w="med" len="med"/>
                    </a:lnR>
                    <a:lnT w="12700" cap="flat" cmpd="sng" algn="ctr">
                      <a:solidFill>
                        <a:srgbClr val="C7CCC9"/>
                      </a:solidFill>
                      <a:prstDash val="solid"/>
                      <a:round/>
                      <a:headEnd type="none" w="med" len="med"/>
                      <a:tailEnd type="none" w="med" len="med"/>
                    </a:lnT>
                    <a:lnB w="12700" cap="flat" cmpd="sng" algn="ctr">
                      <a:solidFill>
                        <a:srgbClr val="C7CCC9"/>
                      </a:solidFill>
                      <a:prstDash val="solid"/>
                      <a:round/>
                      <a:headEnd type="none" w="med" len="med"/>
                      <a:tailEnd type="none" w="med" len="med"/>
                    </a:lnB>
                    <a:solidFill>
                      <a:srgbClr val="F5F1E6"/>
                    </a:solidFill>
                  </a:tcPr>
                </a:tc>
                <a:extLst>
                  <a:ext uri="{0D108BD9-81ED-4DB2-BD59-A6C34878D82A}">
                    <a16:rowId xmlns:a16="http://schemas.microsoft.com/office/drawing/2014/main" val="10002"/>
                  </a:ext>
                </a:extLst>
              </a:tr>
              <a:tr h="715604">
                <a:tc>
                  <a:txBody>
                    <a:bodyPr/>
                    <a:lstStyle/>
                    <a:p>
                      <a:pPr marL="0" indent="0">
                        <a:lnSpc>
                          <a:spcPts val="1960"/>
                        </a:lnSpc>
                        <a:buNone/>
                      </a:pPr>
                      <a:r>
                        <a:rPr lang="en-US" sz="1400" dirty="0">
                          <a:solidFill>
                            <a:srgbClr val="14333D"/>
                          </a:solidFill>
                          <a:latin typeface="Public Sans" pitchFamily="34" charset="0"/>
                          <a:ea typeface="Public Sans" pitchFamily="34" charset="-122"/>
                          <a:cs typeface="Public Sans" pitchFamily="34" charset="-120"/>
                        </a:rPr>
                        <a:t>Pool</a:t>
                      </a:r>
                      <a:endParaRPr lang="en-US" sz="1400" dirty="0">
                        <a:latin typeface="Public Sans" charset="0"/>
                        <a:ea typeface="Public Sans" charset="0"/>
                        <a:cs typeface="Public Sans" charset="0"/>
                      </a:endParaRPr>
                    </a:p>
                  </a:txBody>
                  <a:tcPr marL="62230" marR="62230" marT="62230" marB="62230">
                    <a:lnL w="12700" cap="flat" cmpd="sng" algn="ctr">
                      <a:solidFill>
                        <a:srgbClr val="C7CCC9"/>
                      </a:solidFill>
                      <a:prstDash val="solid"/>
                      <a:round/>
                      <a:headEnd type="none" w="med" len="med"/>
                      <a:tailEnd type="none" w="med" len="med"/>
                    </a:lnL>
                    <a:lnR w="12700" cap="flat" cmpd="sng" algn="ctr">
                      <a:solidFill>
                        <a:srgbClr val="C7CCC9"/>
                      </a:solidFill>
                      <a:prstDash val="solid"/>
                      <a:round/>
                      <a:headEnd type="none" w="med" len="med"/>
                      <a:tailEnd type="none" w="med" len="med"/>
                    </a:lnR>
                    <a:lnT w="12700" cap="flat" cmpd="sng" algn="ctr">
                      <a:solidFill>
                        <a:srgbClr val="C7CCC9"/>
                      </a:solidFill>
                      <a:prstDash val="solid"/>
                      <a:round/>
                      <a:headEnd type="none" w="med" len="med"/>
                      <a:tailEnd type="none" w="med" len="med"/>
                    </a:lnT>
                    <a:lnB w="12700" cap="flat" cmpd="sng" algn="ctr">
                      <a:solidFill>
                        <a:srgbClr val="C7CCC9"/>
                      </a:solidFill>
                      <a:prstDash val="solid"/>
                      <a:round/>
                      <a:headEnd type="none" w="med" len="med"/>
                      <a:tailEnd type="none" w="med" len="med"/>
                    </a:lnB>
                    <a:solidFill>
                      <a:srgbClr val="F5F1E6"/>
                    </a:solidFill>
                  </a:tcPr>
                </a:tc>
                <a:tc>
                  <a:txBody>
                    <a:bodyPr/>
                    <a:lstStyle/>
                    <a:p>
                      <a:pPr marL="0" indent="0">
                        <a:lnSpc>
                          <a:spcPts val="1960"/>
                        </a:lnSpc>
                        <a:buNone/>
                      </a:pPr>
                      <a:r>
                        <a:rPr lang="en-US" sz="1400" dirty="0">
                          <a:solidFill>
                            <a:srgbClr val="14333D"/>
                          </a:solidFill>
                          <a:latin typeface="Public Sans" pitchFamily="34" charset="0"/>
                          <a:ea typeface="Public Sans" pitchFamily="34" charset="-122"/>
                          <a:cs typeface="Public Sans" pitchFamily="34" charset="-120"/>
                        </a:rPr>
                        <a:t>Replaster </a:t>
                      </a:r>
                      <a:r>
                        <a:rPr lang="en-US" sz="1400" b="1" i="1" dirty="0">
                          <a:solidFill>
                            <a:srgbClr val="14333D"/>
                          </a:solidFill>
                          <a:latin typeface="Public Sans" pitchFamily="34" charset="0"/>
                          <a:ea typeface="Public Sans" pitchFamily="34" charset="-122"/>
                          <a:cs typeface="Public Sans" pitchFamily="34" charset="-120"/>
                        </a:rPr>
                        <a:t>(In TWO years) </a:t>
                      </a:r>
                      <a:r>
                        <a:rPr lang="en-US" sz="1400" dirty="0">
                          <a:solidFill>
                            <a:srgbClr val="14333D"/>
                          </a:solidFill>
                          <a:latin typeface="Public Sans" pitchFamily="34" charset="0"/>
                          <a:ea typeface="Public Sans" pitchFamily="34" charset="-122"/>
                          <a:cs typeface="Public Sans" pitchFamily="34" charset="-120"/>
                        </a:rPr>
                        <a:t>and other repairs and leak mitigation, </a:t>
                      </a:r>
                      <a:r>
                        <a:rPr lang="en-US" sz="1400" b="1" i="1" dirty="0">
                          <a:solidFill>
                            <a:srgbClr val="14333D"/>
                          </a:solidFill>
                          <a:latin typeface="Public Sans" pitchFamily="34" charset="0"/>
                          <a:ea typeface="Public Sans" pitchFamily="34" charset="-122"/>
                          <a:cs typeface="Public Sans" pitchFamily="34" charset="-120"/>
                        </a:rPr>
                        <a:t>Replenish reserves</a:t>
                      </a:r>
                    </a:p>
                  </a:txBody>
                  <a:tcPr marL="62230" marR="62230" marT="62230" marB="62230">
                    <a:lnL w="12700" cap="flat" cmpd="sng" algn="ctr">
                      <a:solidFill>
                        <a:srgbClr val="C7CCC9"/>
                      </a:solidFill>
                      <a:prstDash val="solid"/>
                      <a:round/>
                      <a:headEnd type="none" w="med" len="med"/>
                      <a:tailEnd type="none" w="med" len="med"/>
                    </a:lnL>
                    <a:lnR w="12700" cap="flat" cmpd="sng" algn="ctr">
                      <a:solidFill>
                        <a:srgbClr val="C7CCC9"/>
                      </a:solidFill>
                      <a:prstDash val="solid"/>
                      <a:round/>
                      <a:headEnd type="none" w="med" len="med"/>
                      <a:tailEnd type="none" w="med" len="med"/>
                    </a:lnR>
                    <a:lnT w="12700" cap="flat" cmpd="sng" algn="ctr">
                      <a:solidFill>
                        <a:srgbClr val="C7CCC9"/>
                      </a:solidFill>
                      <a:prstDash val="solid"/>
                      <a:round/>
                      <a:headEnd type="none" w="med" len="med"/>
                      <a:tailEnd type="none" w="med" len="med"/>
                    </a:lnT>
                    <a:lnB w="12700" cap="flat" cmpd="sng" algn="ctr">
                      <a:solidFill>
                        <a:srgbClr val="C7CCC9"/>
                      </a:solidFill>
                      <a:prstDash val="solid"/>
                      <a:round/>
                      <a:headEnd type="none" w="med" len="med"/>
                      <a:tailEnd type="none" w="med" len="med"/>
                    </a:lnB>
                    <a:solidFill>
                      <a:srgbClr val="F5F1E6"/>
                    </a:solidFill>
                  </a:tcPr>
                </a:tc>
                <a:tc>
                  <a:txBody>
                    <a:bodyPr/>
                    <a:lstStyle/>
                    <a:p>
                      <a:pPr marL="0" indent="0">
                        <a:lnSpc>
                          <a:spcPts val="1960"/>
                        </a:lnSpc>
                        <a:buNone/>
                      </a:pPr>
                      <a:r>
                        <a:rPr lang="en-US" sz="1400" b="1" dirty="0">
                          <a:solidFill>
                            <a:srgbClr val="14333D"/>
                          </a:solidFill>
                          <a:latin typeface="Public Sans" pitchFamily="34" charset="0"/>
                          <a:ea typeface="Public Sans" pitchFamily="34" charset="-122"/>
                          <a:cs typeface="Public Sans" pitchFamily="34" charset="-120"/>
                        </a:rPr>
                        <a:t>*</a:t>
                      </a:r>
                      <a:r>
                        <a:rPr lang="en-US" sz="1400" dirty="0">
                          <a:solidFill>
                            <a:srgbClr val="14333D"/>
                          </a:solidFill>
                          <a:latin typeface="Public Sans" pitchFamily="34" charset="0"/>
                          <a:ea typeface="Public Sans" pitchFamily="34" charset="-122"/>
                          <a:cs typeface="Public Sans" pitchFamily="34" charset="-120"/>
                        </a:rPr>
                        <a:t>$50,000 per year, restore in two years</a:t>
                      </a:r>
                      <a:endParaRPr lang="en-US" sz="1400" dirty="0">
                        <a:latin typeface="Public Sans" charset="0"/>
                        <a:ea typeface="Public Sans" charset="0"/>
                        <a:cs typeface="Public Sans" charset="0"/>
                      </a:endParaRPr>
                    </a:p>
                  </a:txBody>
                  <a:tcPr marL="62230" marR="62230" marT="62230" marB="62230">
                    <a:lnL w="12700" cap="flat" cmpd="sng" algn="ctr">
                      <a:solidFill>
                        <a:srgbClr val="C7CCC9"/>
                      </a:solidFill>
                      <a:prstDash val="solid"/>
                      <a:round/>
                      <a:headEnd type="none" w="med" len="med"/>
                      <a:tailEnd type="none" w="med" len="med"/>
                    </a:lnL>
                    <a:lnR w="12700" cap="flat" cmpd="sng" algn="ctr">
                      <a:solidFill>
                        <a:srgbClr val="C7CCC9"/>
                      </a:solidFill>
                      <a:prstDash val="solid"/>
                      <a:round/>
                      <a:headEnd type="none" w="med" len="med"/>
                      <a:tailEnd type="none" w="med" len="med"/>
                    </a:lnR>
                    <a:lnT w="12700" cap="flat" cmpd="sng" algn="ctr">
                      <a:solidFill>
                        <a:srgbClr val="C7CCC9"/>
                      </a:solidFill>
                      <a:prstDash val="solid"/>
                      <a:round/>
                      <a:headEnd type="none" w="med" len="med"/>
                      <a:tailEnd type="none" w="med" len="med"/>
                    </a:lnT>
                    <a:lnB w="12700" cap="flat" cmpd="sng" algn="ctr">
                      <a:solidFill>
                        <a:srgbClr val="C7CCC9"/>
                      </a:solidFill>
                      <a:prstDash val="solid"/>
                      <a:round/>
                      <a:headEnd type="none" w="med" len="med"/>
                      <a:tailEnd type="none" w="med" len="med"/>
                    </a:lnB>
                    <a:solidFill>
                      <a:srgbClr val="F5F1E6"/>
                    </a:solidFill>
                  </a:tcPr>
                </a:tc>
                <a:tc>
                  <a:txBody>
                    <a:bodyPr/>
                    <a:lstStyle/>
                    <a:p>
                      <a:pPr marL="0" indent="0">
                        <a:lnSpc>
                          <a:spcPts val="1960"/>
                        </a:lnSpc>
                        <a:buNone/>
                      </a:pPr>
                      <a:r>
                        <a:rPr lang="en-US" sz="1400" dirty="0">
                          <a:solidFill>
                            <a:srgbClr val="14333D"/>
                          </a:solidFill>
                          <a:latin typeface="Public Sans" pitchFamily="34" charset="0"/>
                          <a:ea typeface="Public Sans" pitchFamily="34" charset="-122"/>
                          <a:cs typeface="Public Sans" pitchFamily="34" charset="-120"/>
                        </a:rPr>
                        <a:t>[2]</a:t>
                      </a:r>
                      <a:endParaRPr lang="en-US" sz="1400" dirty="0">
                        <a:latin typeface="Public Sans" charset="0"/>
                        <a:ea typeface="Public Sans" charset="0"/>
                        <a:cs typeface="Public Sans" charset="0"/>
                      </a:endParaRPr>
                    </a:p>
                  </a:txBody>
                  <a:tcPr marL="62230" marR="62230" marT="62230" marB="62230">
                    <a:lnL w="12700" cap="flat" cmpd="sng" algn="ctr">
                      <a:solidFill>
                        <a:srgbClr val="C7CCC9"/>
                      </a:solidFill>
                      <a:prstDash val="solid"/>
                      <a:round/>
                      <a:headEnd type="none" w="med" len="med"/>
                      <a:tailEnd type="none" w="med" len="med"/>
                    </a:lnL>
                    <a:lnR w="12700" cap="flat" cmpd="sng" algn="ctr">
                      <a:solidFill>
                        <a:srgbClr val="C7CCC9"/>
                      </a:solidFill>
                      <a:prstDash val="solid"/>
                      <a:round/>
                      <a:headEnd type="none" w="med" len="med"/>
                      <a:tailEnd type="none" w="med" len="med"/>
                    </a:lnR>
                    <a:lnT w="12700" cap="flat" cmpd="sng" algn="ctr">
                      <a:solidFill>
                        <a:srgbClr val="C7CCC9"/>
                      </a:solidFill>
                      <a:prstDash val="solid"/>
                      <a:round/>
                      <a:headEnd type="none" w="med" len="med"/>
                      <a:tailEnd type="none" w="med" len="med"/>
                    </a:lnT>
                    <a:lnB w="12700" cap="flat" cmpd="sng" algn="ctr">
                      <a:solidFill>
                        <a:srgbClr val="C7CCC9"/>
                      </a:solidFill>
                      <a:prstDash val="solid"/>
                      <a:round/>
                      <a:headEnd type="none" w="med" len="med"/>
                      <a:tailEnd type="none" w="med" len="med"/>
                    </a:lnB>
                    <a:solidFill>
                      <a:srgbClr val="F5F1E6"/>
                    </a:solidFill>
                  </a:tcPr>
                </a:tc>
                <a:extLst>
                  <a:ext uri="{0D108BD9-81ED-4DB2-BD59-A6C34878D82A}">
                    <a16:rowId xmlns:a16="http://schemas.microsoft.com/office/drawing/2014/main" val="10004"/>
                  </a:ext>
                </a:extLst>
              </a:tr>
              <a:tr h="717158">
                <a:tc>
                  <a:txBody>
                    <a:bodyPr/>
                    <a:lstStyle/>
                    <a:p>
                      <a:pPr marL="0" indent="0">
                        <a:lnSpc>
                          <a:spcPts val="1960"/>
                        </a:lnSpc>
                        <a:buNone/>
                      </a:pPr>
                      <a:r>
                        <a:rPr lang="en-US" sz="1400" dirty="0">
                          <a:latin typeface="Public Sans" charset="0"/>
                          <a:ea typeface="Public Sans" charset="0"/>
                          <a:cs typeface="Public Sans" charset="0"/>
                        </a:rPr>
                        <a:t>Grounds</a:t>
                      </a:r>
                    </a:p>
                  </a:txBody>
                  <a:tcPr marL="62230" marR="62230" marT="62230" marB="62230">
                    <a:lnL w="12700" cap="flat" cmpd="sng" algn="ctr">
                      <a:solidFill>
                        <a:srgbClr val="C7CCC9"/>
                      </a:solidFill>
                      <a:prstDash val="solid"/>
                      <a:round/>
                      <a:headEnd type="none" w="med" len="med"/>
                      <a:tailEnd type="none" w="med" len="med"/>
                    </a:lnL>
                    <a:lnR w="12700" cap="flat" cmpd="sng" algn="ctr">
                      <a:solidFill>
                        <a:srgbClr val="C7CCC9"/>
                      </a:solidFill>
                      <a:prstDash val="solid"/>
                      <a:round/>
                      <a:headEnd type="none" w="med" len="med"/>
                      <a:tailEnd type="none" w="med" len="med"/>
                    </a:lnR>
                    <a:lnT w="12700" cap="flat" cmpd="sng" algn="ctr">
                      <a:solidFill>
                        <a:srgbClr val="C7CCC9"/>
                      </a:solidFill>
                      <a:prstDash val="solid"/>
                      <a:round/>
                      <a:headEnd type="none" w="med" len="med"/>
                      <a:tailEnd type="none" w="med" len="med"/>
                    </a:lnT>
                    <a:lnB w="12700" cap="flat" cmpd="sng" algn="ctr">
                      <a:solidFill>
                        <a:srgbClr val="C7CCC9"/>
                      </a:solidFill>
                      <a:prstDash val="solid"/>
                      <a:round/>
                      <a:headEnd type="none" w="med" len="med"/>
                      <a:tailEnd type="none" w="med" len="med"/>
                    </a:lnB>
                  </a:tcPr>
                </a:tc>
                <a:tc>
                  <a:txBody>
                    <a:bodyPr/>
                    <a:lstStyle/>
                    <a:p>
                      <a:pPr marL="0" marR="0" lvl="0" indent="0" algn="l" defTabSz="914400" rtl="0" eaLnBrk="1" fontAlgn="auto" latinLnBrk="0" hangingPunct="1">
                        <a:lnSpc>
                          <a:spcPts val="1960"/>
                        </a:lnSpc>
                        <a:spcBef>
                          <a:spcPts val="0"/>
                        </a:spcBef>
                        <a:spcAft>
                          <a:spcPts val="0"/>
                        </a:spcAft>
                        <a:buClrTx/>
                        <a:buSzTx/>
                        <a:buFontTx/>
                        <a:buNone/>
                        <a:tabLst/>
                        <a:defRPr/>
                      </a:pPr>
                      <a:r>
                        <a:rPr lang="en-US" sz="1400" dirty="0">
                          <a:solidFill>
                            <a:srgbClr val="14333D"/>
                          </a:solidFill>
                          <a:latin typeface="Public Sans" pitchFamily="34" charset="0"/>
                          <a:ea typeface="Public Sans" pitchFamily="34" charset="-122"/>
                          <a:cs typeface="Public Sans" pitchFamily="34" charset="-120"/>
                        </a:rPr>
                        <a:t>No Special Projects Planned</a:t>
                      </a:r>
                    </a:p>
                    <a:p>
                      <a:pPr marL="0" indent="0">
                        <a:lnSpc>
                          <a:spcPts val="1960"/>
                        </a:lnSpc>
                        <a:buNone/>
                      </a:pPr>
                      <a:endParaRPr lang="en-US" sz="1400" dirty="0">
                        <a:latin typeface="Public Sans" charset="0"/>
                        <a:ea typeface="Public Sans" charset="0"/>
                        <a:cs typeface="Public Sans" charset="0"/>
                      </a:endParaRPr>
                    </a:p>
                  </a:txBody>
                  <a:tcPr marL="62230" marR="62230" marT="62230" marB="62230">
                    <a:lnL w="12700" cap="flat" cmpd="sng" algn="ctr">
                      <a:solidFill>
                        <a:srgbClr val="C7CCC9"/>
                      </a:solidFill>
                      <a:prstDash val="solid"/>
                      <a:round/>
                      <a:headEnd type="none" w="med" len="med"/>
                      <a:tailEnd type="none" w="med" len="med"/>
                    </a:lnL>
                    <a:lnR w="12700" cap="flat" cmpd="sng" algn="ctr">
                      <a:solidFill>
                        <a:srgbClr val="C7CCC9"/>
                      </a:solidFill>
                      <a:prstDash val="solid"/>
                      <a:round/>
                      <a:headEnd type="none" w="med" len="med"/>
                      <a:tailEnd type="none" w="med" len="med"/>
                    </a:lnR>
                    <a:lnT w="12700" cap="flat" cmpd="sng" algn="ctr">
                      <a:solidFill>
                        <a:srgbClr val="C7CCC9"/>
                      </a:solidFill>
                      <a:prstDash val="solid"/>
                      <a:round/>
                      <a:headEnd type="none" w="med" len="med"/>
                      <a:tailEnd type="none" w="med" len="med"/>
                    </a:lnT>
                    <a:lnB w="12700" cap="flat" cmpd="sng" algn="ctr">
                      <a:solidFill>
                        <a:srgbClr val="C7CCC9"/>
                      </a:solidFill>
                      <a:prstDash val="solid"/>
                      <a:round/>
                      <a:headEnd type="none" w="med" len="med"/>
                      <a:tailEnd type="none" w="med" len="med"/>
                    </a:lnB>
                  </a:tcPr>
                </a:tc>
                <a:tc>
                  <a:txBody>
                    <a:bodyPr/>
                    <a:lstStyle/>
                    <a:p>
                      <a:pPr marL="0" indent="0">
                        <a:lnSpc>
                          <a:spcPts val="1960"/>
                        </a:lnSpc>
                        <a:buNone/>
                      </a:pPr>
                      <a:r>
                        <a:rPr lang="en-US" sz="1400" dirty="0">
                          <a:solidFill>
                            <a:srgbClr val="14333D"/>
                          </a:solidFill>
                          <a:latin typeface="Public Sans" pitchFamily="34" charset="0"/>
                          <a:ea typeface="Public Sans" pitchFamily="34" charset="-122"/>
                          <a:cs typeface="Public Sans" charset="0"/>
                        </a:rPr>
                        <a:t>$24,578</a:t>
                      </a:r>
                      <a:endParaRPr lang="en-US" sz="1400" dirty="0">
                        <a:latin typeface="Public Sans" charset="0"/>
                        <a:ea typeface="Public Sans" charset="0"/>
                        <a:cs typeface="Public Sans" charset="0"/>
                      </a:endParaRPr>
                    </a:p>
                  </a:txBody>
                  <a:tcPr marL="62230" marR="62230" marT="62230" marB="62230">
                    <a:lnL w="12700" cap="flat" cmpd="sng" algn="ctr">
                      <a:solidFill>
                        <a:srgbClr val="C7CCC9"/>
                      </a:solidFill>
                      <a:prstDash val="solid"/>
                      <a:round/>
                      <a:headEnd type="none" w="med" len="med"/>
                      <a:tailEnd type="none" w="med" len="med"/>
                    </a:lnL>
                    <a:lnR w="12700" cap="flat" cmpd="sng" algn="ctr">
                      <a:solidFill>
                        <a:srgbClr val="C7CCC9"/>
                      </a:solidFill>
                      <a:prstDash val="solid"/>
                      <a:round/>
                      <a:headEnd type="none" w="med" len="med"/>
                      <a:tailEnd type="none" w="med" len="med"/>
                    </a:lnR>
                    <a:lnT w="12700" cap="flat" cmpd="sng" algn="ctr">
                      <a:solidFill>
                        <a:srgbClr val="C7CCC9"/>
                      </a:solidFill>
                      <a:prstDash val="solid"/>
                      <a:round/>
                      <a:headEnd type="none" w="med" len="med"/>
                      <a:tailEnd type="none" w="med" len="med"/>
                    </a:lnT>
                    <a:lnB w="12700" cap="flat" cmpd="sng" algn="ctr">
                      <a:solidFill>
                        <a:srgbClr val="C7CCC9"/>
                      </a:solidFill>
                      <a:prstDash val="solid"/>
                      <a:round/>
                      <a:headEnd type="none" w="med" len="med"/>
                      <a:tailEnd type="none" w="med" len="med"/>
                    </a:lnB>
                  </a:tcPr>
                </a:tc>
                <a:tc>
                  <a:txBody>
                    <a:bodyPr/>
                    <a:lstStyle/>
                    <a:p>
                      <a:pPr marL="0" indent="0">
                        <a:lnSpc>
                          <a:spcPts val="1960"/>
                        </a:lnSpc>
                        <a:buNone/>
                      </a:pPr>
                      <a:r>
                        <a:rPr lang="en-US" sz="1400" dirty="0">
                          <a:solidFill>
                            <a:srgbClr val="14333D"/>
                          </a:solidFill>
                          <a:latin typeface="Public Sans" pitchFamily="34" charset="0"/>
                          <a:ea typeface="Public Sans" pitchFamily="34" charset="-122"/>
                          <a:cs typeface="Public Sans" pitchFamily="34" charset="-120"/>
                        </a:rPr>
                        <a:t>[Ongoing]</a:t>
                      </a:r>
                      <a:endParaRPr lang="en-US" sz="1400" dirty="0">
                        <a:latin typeface="Public Sans" charset="0"/>
                        <a:ea typeface="Public Sans" charset="0"/>
                        <a:cs typeface="Public Sans" charset="0"/>
                      </a:endParaRPr>
                    </a:p>
                  </a:txBody>
                  <a:tcPr marL="62230" marR="62230" marT="62230" marB="62230">
                    <a:lnL w="12700" cap="flat" cmpd="sng" algn="ctr">
                      <a:solidFill>
                        <a:srgbClr val="C7CCC9"/>
                      </a:solidFill>
                      <a:prstDash val="solid"/>
                      <a:round/>
                      <a:headEnd type="none" w="med" len="med"/>
                      <a:tailEnd type="none" w="med" len="med"/>
                    </a:lnL>
                    <a:lnR w="12700" cap="flat" cmpd="sng" algn="ctr">
                      <a:solidFill>
                        <a:srgbClr val="C7CCC9"/>
                      </a:solidFill>
                      <a:prstDash val="solid"/>
                      <a:round/>
                      <a:headEnd type="none" w="med" len="med"/>
                      <a:tailEnd type="none" w="med" len="med"/>
                    </a:lnR>
                    <a:lnT w="12700" cap="flat" cmpd="sng" algn="ctr">
                      <a:solidFill>
                        <a:srgbClr val="C7CCC9"/>
                      </a:solidFill>
                      <a:prstDash val="solid"/>
                      <a:round/>
                      <a:headEnd type="none" w="med" len="med"/>
                      <a:tailEnd type="none" w="med" len="med"/>
                    </a:lnT>
                    <a:lnB w="12700" cap="flat" cmpd="sng" algn="ctr">
                      <a:solidFill>
                        <a:srgbClr val="C7CCC9"/>
                      </a:solidFill>
                      <a:prstDash val="solid"/>
                      <a:round/>
                      <a:headEnd type="none" w="med" len="med"/>
                      <a:tailEnd type="none" w="med" len="med"/>
                    </a:lnB>
                  </a:tcPr>
                </a:tc>
                <a:extLst>
                  <a:ext uri="{0D108BD9-81ED-4DB2-BD59-A6C34878D82A}">
                    <a16:rowId xmlns:a16="http://schemas.microsoft.com/office/drawing/2014/main" val="2139964395"/>
                  </a:ext>
                </a:extLst>
              </a:tr>
              <a:tr h="449483">
                <a:tc>
                  <a:txBody>
                    <a:bodyPr/>
                    <a:lstStyle/>
                    <a:p>
                      <a:pPr marL="0" indent="0">
                        <a:lnSpc>
                          <a:spcPts val="1960"/>
                        </a:lnSpc>
                        <a:buNone/>
                      </a:pPr>
                      <a:r>
                        <a:rPr lang="en-US" sz="1400" dirty="0">
                          <a:solidFill>
                            <a:srgbClr val="14333D"/>
                          </a:solidFill>
                          <a:latin typeface="Public Sans" pitchFamily="34" charset="0"/>
                          <a:ea typeface="Public Sans" pitchFamily="34" charset="-122"/>
                          <a:cs typeface="Public Sans" pitchFamily="34" charset="-120"/>
                        </a:rPr>
                        <a:t>Security</a:t>
                      </a:r>
                      <a:endParaRPr lang="en-US" sz="1400" dirty="0">
                        <a:latin typeface="Public Sans" charset="0"/>
                        <a:ea typeface="Public Sans" charset="0"/>
                        <a:cs typeface="Public Sans" charset="0"/>
                      </a:endParaRPr>
                    </a:p>
                  </a:txBody>
                  <a:tcPr marL="62230" marR="62230" marT="62230" marB="62230">
                    <a:lnL w="12700" cap="flat" cmpd="sng" algn="ctr">
                      <a:solidFill>
                        <a:srgbClr val="C7CCC9"/>
                      </a:solidFill>
                      <a:prstDash val="solid"/>
                      <a:round/>
                      <a:headEnd type="none" w="med" len="med"/>
                      <a:tailEnd type="none" w="med" len="med"/>
                    </a:lnL>
                    <a:lnR w="12700" cap="flat" cmpd="sng" algn="ctr">
                      <a:solidFill>
                        <a:srgbClr val="C7CCC9"/>
                      </a:solidFill>
                      <a:prstDash val="solid"/>
                      <a:round/>
                      <a:headEnd type="none" w="med" len="med"/>
                      <a:tailEnd type="none" w="med" len="med"/>
                    </a:lnR>
                    <a:lnT w="12700" cap="flat" cmpd="sng" algn="ctr">
                      <a:solidFill>
                        <a:srgbClr val="C7CCC9"/>
                      </a:solidFill>
                      <a:prstDash val="solid"/>
                      <a:round/>
                      <a:headEnd type="none" w="med" len="med"/>
                      <a:tailEnd type="none" w="med" len="med"/>
                    </a:lnT>
                    <a:lnB w="12700" cap="flat" cmpd="sng" algn="ctr">
                      <a:solidFill>
                        <a:srgbClr val="C7CCC9"/>
                      </a:solidFill>
                      <a:prstDash val="solid"/>
                      <a:round/>
                      <a:headEnd type="none" w="med" len="med"/>
                      <a:tailEnd type="none" w="med" len="med"/>
                    </a:lnB>
                  </a:tcPr>
                </a:tc>
                <a:tc>
                  <a:txBody>
                    <a:bodyPr/>
                    <a:lstStyle/>
                    <a:p>
                      <a:pPr marL="0" indent="0">
                        <a:lnSpc>
                          <a:spcPts val="1960"/>
                        </a:lnSpc>
                        <a:buNone/>
                      </a:pPr>
                      <a:r>
                        <a:rPr lang="en-US" sz="1400" dirty="0">
                          <a:solidFill>
                            <a:srgbClr val="14333D"/>
                          </a:solidFill>
                          <a:latin typeface="Public Sans" pitchFamily="34" charset="0"/>
                          <a:ea typeface="Public Sans" pitchFamily="34" charset="-122"/>
                          <a:cs typeface="Public Sans" pitchFamily="34" charset="-120"/>
                        </a:rPr>
                        <a:t>This budget has worked for over 18 years</a:t>
                      </a:r>
                    </a:p>
                  </a:txBody>
                  <a:tcPr marL="62230" marR="62230" marT="62230" marB="62230">
                    <a:lnL w="12700" cap="flat" cmpd="sng" algn="ctr">
                      <a:solidFill>
                        <a:srgbClr val="C7CCC9"/>
                      </a:solidFill>
                      <a:prstDash val="solid"/>
                      <a:round/>
                      <a:headEnd type="none" w="med" len="med"/>
                      <a:tailEnd type="none" w="med" len="med"/>
                    </a:lnL>
                    <a:lnR w="12700" cap="flat" cmpd="sng" algn="ctr">
                      <a:solidFill>
                        <a:srgbClr val="C7CCC9"/>
                      </a:solidFill>
                      <a:prstDash val="solid"/>
                      <a:round/>
                      <a:headEnd type="none" w="med" len="med"/>
                      <a:tailEnd type="none" w="med" len="med"/>
                    </a:lnR>
                    <a:lnT w="12700" cap="flat" cmpd="sng" algn="ctr">
                      <a:solidFill>
                        <a:srgbClr val="C7CCC9"/>
                      </a:solidFill>
                      <a:prstDash val="solid"/>
                      <a:round/>
                      <a:headEnd type="none" w="med" len="med"/>
                      <a:tailEnd type="none" w="med" len="med"/>
                    </a:lnT>
                    <a:lnB w="12700" cap="flat" cmpd="sng" algn="ctr">
                      <a:solidFill>
                        <a:srgbClr val="C7CCC9"/>
                      </a:solidFill>
                      <a:prstDash val="solid"/>
                      <a:round/>
                      <a:headEnd type="none" w="med" len="med"/>
                      <a:tailEnd type="none" w="med" len="med"/>
                    </a:lnB>
                  </a:tcPr>
                </a:tc>
                <a:tc>
                  <a:txBody>
                    <a:bodyPr/>
                    <a:lstStyle/>
                    <a:p>
                      <a:pPr marL="0" indent="0">
                        <a:lnSpc>
                          <a:spcPts val="1960"/>
                        </a:lnSpc>
                        <a:buNone/>
                      </a:pPr>
                      <a:r>
                        <a:rPr lang="en-US" sz="1400" dirty="0">
                          <a:solidFill>
                            <a:srgbClr val="14333D"/>
                          </a:solidFill>
                          <a:latin typeface="Public Sans" pitchFamily="34" charset="0"/>
                          <a:ea typeface="Public Sans" pitchFamily="34" charset="-122"/>
                          <a:cs typeface="Public Sans" charset="0"/>
                        </a:rPr>
                        <a:t>$32,400 annually</a:t>
                      </a:r>
                      <a:endParaRPr lang="en-US" sz="1400" dirty="0">
                        <a:latin typeface="Public Sans" charset="0"/>
                        <a:ea typeface="Public Sans" charset="0"/>
                        <a:cs typeface="Public Sans" charset="0"/>
                      </a:endParaRPr>
                    </a:p>
                  </a:txBody>
                  <a:tcPr marL="62230" marR="62230" marT="62230" marB="62230">
                    <a:lnL w="12700" cap="flat" cmpd="sng" algn="ctr">
                      <a:solidFill>
                        <a:srgbClr val="C7CCC9"/>
                      </a:solidFill>
                      <a:prstDash val="solid"/>
                      <a:round/>
                      <a:headEnd type="none" w="med" len="med"/>
                      <a:tailEnd type="none" w="med" len="med"/>
                    </a:lnL>
                    <a:lnR w="12700" cap="flat" cmpd="sng" algn="ctr">
                      <a:solidFill>
                        <a:srgbClr val="C7CCC9"/>
                      </a:solidFill>
                      <a:prstDash val="solid"/>
                      <a:round/>
                      <a:headEnd type="none" w="med" len="med"/>
                      <a:tailEnd type="none" w="med" len="med"/>
                    </a:lnR>
                    <a:lnT w="12700" cap="flat" cmpd="sng" algn="ctr">
                      <a:solidFill>
                        <a:srgbClr val="C7CCC9"/>
                      </a:solidFill>
                      <a:prstDash val="solid"/>
                      <a:round/>
                      <a:headEnd type="none" w="med" len="med"/>
                      <a:tailEnd type="none" w="med" len="med"/>
                    </a:lnT>
                    <a:lnB w="12700" cap="flat" cmpd="sng" algn="ctr">
                      <a:solidFill>
                        <a:srgbClr val="C7CCC9"/>
                      </a:solidFill>
                      <a:prstDash val="solid"/>
                      <a:round/>
                      <a:headEnd type="none" w="med" len="med"/>
                      <a:tailEnd type="none" w="med" len="med"/>
                    </a:lnB>
                  </a:tcPr>
                </a:tc>
                <a:tc>
                  <a:txBody>
                    <a:bodyPr/>
                    <a:lstStyle/>
                    <a:p>
                      <a:pPr marL="0" indent="0" algn="just">
                        <a:lnSpc>
                          <a:spcPts val="1960"/>
                        </a:lnSpc>
                        <a:buNone/>
                      </a:pPr>
                      <a:r>
                        <a:rPr lang="en-US" sz="1400" dirty="0">
                          <a:solidFill>
                            <a:srgbClr val="14333D"/>
                          </a:solidFill>
                          <a:latin typeface="Public Sans" pitchFamily="34" charset="0"/>
                          <a:ea typeface="Public Sans" pitchFamily="34" charset="-122"/>
                          <a:cs typeface="Public Sans" pitchFamily="34" charset="-120"/>
                        </a:rPr>
                        <a:t>[Ongoing]</a:t>
                      </a:r>
                      <a:endParaRPr lang="en-US" sz="1400" dirty="0">
                        <a:latin typeface="Public Sans" charset="0"/>
                        <a:ea typeface="Public Sans" charset="0"/>
                        <a:cs typeface="Public Sans" charset="0"/>
                      </a:endParaRPr>
                    </a:p>
                  </a:txBody>
                  <a:tcPr marL="62230" marR="62230" marT="62230" marB="62230">
                    <a:lnL w="12700" cap="flat" cmpd="sng" algn="ctr">
                      <a:solidFill>
                        <a:srgbClr val="C7CCC9"/>
                      </a:solidFill>
                      <a:prstDash val="solid"/>
                      <a:round/>
                      <a:headEnd type="none" w="med" len="med"/>
                      <a:tailEnd type="none" w="med" len="med"/>
                    </a:lnL>
                    <a:lnR w="12700" cap="flat" cmpd="sng" algn="ctr">
                      <a:solidFill>
                        <a:srgbClr val="C7CCC9"/>
                      </a:solidFill>
                      <a:prstDash val="solid"/>
                      <a:round/>
                      <a:headEnd type="none" w="med" len="med"/>
                      <a:tailEnd type="none" w="med" len="med"/>
                    </a:lnR>
                    <a:lnT w="12700" cap="flat" cmpd="sng" algn="ctr">
                      <a:solidFill>
                        <a:srgbClr val="C7CCC9"/>
                      </a:solidFill>
                      <a:prstDash val="solid"/>
                      <a:round/>
                      <a:headEnd type="none" w="med" len="med"/>
                      <a:tailEnd type="none" w="med" len="med"/>
                    </a:lnT>
                    <a:lnB w="12700" cap="flat" cmpd="sng" algn="ctr">
                      <a:solidFill>
                        <a:srgbClr val="C7CCC9"/>
                      </a:solidFill>
                      <a:prstDash val="solid"/>
                      <a:round/>
                      <a:headEnd type="none" w="med" len="med"/>
                      <a:tailEnd type="none" w="med" len="med"/>
                    </a:lnB>
                  </a:tcPr>
                </a:tc>
                <a:extLst>
                  <a:ext uri="{0D108BD9-81ED-4DB2-BD59-A6C34878D82A}">
                    <a16:rowId xmlns:a16="http://schemas.microsoft.com/office/drawing/2014/main" val="34030486"/>
                  </a:ext>
                </a:extLst>
              </a:tr>
            </a:tbl>
          </a:graphicData>
        </a:graphic>
      </p:graphicFrame>
      <p:sp>
        <p:nvSpPr>
          <p:cNvPr id="4" name="Text 1"/>
          <p:cNvSpPr/>
          <p:nvPr/>
        </p:nvSpPr>
        <p:spPr>
          <a:xfrm>
            <a:off x="812800" y="6238280"/>
            <a:ext cx="9810750"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4A5560"/>
                </a:solidFill>
                <a:latin typeface="Public Sans" pitchFamily="34" charset="0"/>
                <a:ea typeface="Public Sans" pitchFamily="34" charset="-122"/>
                <a:cs typeface="Public Sans" pitchFamily="34" charset="-120"/>
              </a:rPr>
              <a:t>*</a:t>
            </a:r>
            <a:r>
              <a:rPr lang="en-US" sz="1200" dirty="0">
                <a:solidFill>
                  <a:srgbClr val="4A5560"/>
                </a:solidFill>
                <a:latin typeface="Public Sans" pitchFamily="34" charset="0"/>
                <a:ea typeface="Public Sans" pitchFamily="34" charset="-122"/>
                <a:cs typeface="Public Sans" pitchFamily="34" charset="-120"/>
              </a:rPr>
              <a:t>Estimates are preliminary. Firm bids will be obtained before any a vote to allocate funds to any new construction project.</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8">
    <p:bg>
      <p:bgPr>
        <a:solidFill>
          <a:srgbClr val="FAF7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551160"/>
          </a:xfrm>
          <a:prstGeom prst="rect">
            <a:avLst/>
          </a:prstGeom>
          <a:noFill/>
          <a:ln/>
        </p:spPr>
        <p:txBody>
          <a:bodyPr wrap="square" lIns="0" tIns="0" rIns="0" bIns="0" rtlCol="0" anchor="t">
            <a:normAutofit/>
          </a:bodyPr>
          <a:lstStyle/>
          <a:p>
            <a:pPr marL="0" indent="0" algn="l">
              <a:lnSpc>
                <a:spcPts val="4140"/>
              </a:lnSpc>
              <a:buNone/>
            </a:pPr>
            <a:r>
              <a:rPr lang="en-US" sz="3600" b="1" dirty="0">
                <a:solidFill>
                  <a:srgbClr val="14333D"/>
                </a:solidFill>
                <a:latin typeface="Libre Baskerville" pitchFamily="34" charset="0"/>
                <a:ea typeface="Libre Baskerville" pitchFamily="34" charset="-122"/>
                <a:cs typeface="Libre Baskerville" pitchFamily="34" charset="-120"/>
              </a:rPr>
              <a:t>What this means for each household</a:t>
            </a:r>
            <a:endParaRPr lang="en-US" sz="3600" dirty="0"/>
          </a:p>
        </p:txBody>
      </p:sp>
      <p:sp>
        <p:nvSpPr>
          <p:cNvPr id="3" name="Rectangle 2"/>
          <p:cNvSpPr/>
          <p:nvPr/>
        </p:nvSpPr>
        <p:spPr>
          <a:xfrm>
            <a:off x="813816" y="1655064"/>
            <a:ext cx="3291840" cy="1783080"/>
          </a:xfrm>
          <a:prstGeom prst="rect">
            <a:avLst/>
          </a:prstGeom>
          <a:solidFill>
            <a:srgbClr val="EDE7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96696" y="1883664"/>
            <a:ext cx="2926080" cy="237744"/>
          </a:xfrm>
          <a:prstGeom prst="rect">
            <a:avLst/>
          </a:prstGeom>
          <a:noFill/>
        </p:spPr>
        <p:txBody>
          <a:bodyPr wrap="square" lIns="0" tIns="0" rIns="0" bIns="0" anchor="t">
            <a:spAutoFit/>
          </a:bodyPr>
          <a:lstStyle/>
          <a:p>
            <a:pPr algn="ctr"/>
            <a:r>
              <a:rPr sz="1200" b="1" i="0">
                <a:solidFill>
                  <a:srgbClr val="4A5560"/>
                </a:solidFill>
                <a:latin typeface="Public Sans"/>
              </a:rPr>
              <a:t>OFF LAKE</a:t>
            </a:r>
          </a:p>
        </p:txBody>
      </p:sp>
      <p:sp>
        <p:nvSpPr>
          <p:cNvPr id="5" name="TextBox 4"/>
          <p:cNvSpPr txBox="1"/>
          <p:nvPr/>
        </p:nvSpPr>
        <p:spPr>
          <a:xfrm>
            <a:off x="996696" y="2212848"/>
            <a:ext cx="2926080" cy="430887"/>
          </a:xfrm>
          <a:prstGeom prst="rect">
            <a:avLst/>
          </a:prstGeom>
          <a:noFill/>
        </p:spPr>
        <p:txBody>
          <a:bodyPr wrap="square" lIns="0" tIns="0" rIns="0" bIns="0" anchor="t">
            <a:spAutoFit/>
          </a:bodyPr>
          <a:lstStyle/>
          <a:p>
            <a:pPr algn="ctr"/>
            <a:r>
              <a:rPr sz="2800" b="1" i="0" dirty="0">
                <a:solidFill>
                  <a:srgbClr val="14333D"/>
                </a:solidFill>
                <a:latin typeface="Libre Baskerville"/>
              </a:rPr>
              <a:t>$75</a:t>
            </a:r>
            <a:r>
              <a:rPr lang="en-US" sz="2800" b="1" dirty="0">
                <a:solidFill>
                  <a:srgbClr val="14333D"/>
                </a:solidFill>
                <a:latin typeface="Libre Baskerville"/>
              </a:rPr>
              <a:t>5</a:t>
            </a:r>
            <a:endParaRPr sz="2800" b="1" i="0" dirty="0">
              <a:solidFill>
                <a:srgbClr val="14333D"/>
              </a:solidFill>
              <a:latin typeface="Libre Baskerville"/>
            </a:endParaRPr>
          </a:p>
        </p:txBody>
      </p:sp>
      <p:sp>
        <p:nvSpPr>
          <p:cNvPr id="6" name="TextBox 5"/>
          <p:cNvSpPr txBox="1"/>
          <p:nvPr/>
        </p:nvSpPr>
        <p:spPr>
          <a:xfrm>
            <a:off x="996696" y="2880360"/>
            <a:ext cx="2926080" cy="274320"/>
          </a:xfrm>
          <a:prstGeom prst="rect">
            <a:avLst/>
          </a:prstGeom>
          <a:noFill/>
        </p:spPr>
        <p:txBody>
          <a:bodyPr wrap="square" lIns="0" tIns="0" rIns="0" bIns="0" anchor="t">
            <a:spAutoFit/>
          </a:bodyPr>
          <a:lstStyle/>
          <a:p>
            <a:pPr algn="ctr"/>
            <a:r>
              <a:rPr sz="1300" b="0" i="0">
                <a:solidFill>
                  <a:srgbClr val="4A5560"/>
                </a:solidFill>
                <a:latin typeface="Public Sans"/>
              </a:rPr>
              <a:t>per year, up from $532</a:t>
            </a:r>
          </a:p>
        </p:txBody>
      </p:sp>
      <p:sp>
        <p:nvSpPr>
          <p:cNvPr id="7" name="Rectangle 6"/>
          <p:cNvSpPr/>
          <p:nvPr/>
        </p:nvSpPr>
        <p:spPr>
          <a:xfrm>
            <a:off x="4453128" y="1655064"/>
            <a:ext cx="3291840" cy="1783080"/>
          </a:xfrm>
          <a:prstGeom prst="rect">
            <a:avLst/>
          </a:prstGeom>
          <a:solidFill>
            <a:srgbClr val="EDE7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636008" y="1883664"/>
            <a:ext cx="2926080" cy="237744"/>
          </a:xfrm>
          <a:prstGeom prst="rect">
            <a:avLst/>
          </a:prstGeom>
          <a:noFill/>
        </p:spPr>
        <p:txBody>
          <a:bodyPr wrap="square" lIns="0" tIns="0" rIns="0" bIns="0" anchor="t">
            <a:spAutoFit/>
          </a:bodyPr>
          <a:lstStyle/>
          <a:p>
            <a:pPr algn="ctr"/>
            <a:r>
              <a:rPr sz="1200" b="1" i="0">
                <a:solidFill>
                  <a:srgbClr val="4A5560"/>
                </a:solidFill>
                <a:latin typeface="Public Sans"/>
              </a:rPr>
              <a:t>ON LAKE</a:t>
            </a:r>
          </a:p>
        </p:txBody>
      </p:sp>
      <p:sp>
        <p:nvSpPr>
          <p:cNvPr id="9" name="TextBox 8"/>
          <p:cNvSpPr txBox="1"/>
          <p:nvPr/>
        </p:nvSpPr>
        <p:spPr>
          <a:xfrm>
            <a:off x="4636008" y="2212848"/>
            <a:ext cx="2926080" cy="548640"/>
          </a:xfrm>
          <a:prstGeom prst="rect">
            <a:avLst/>
          </a:prstGeom>
          <a:noFill/>
        </p:spPr>
        <p:txBody>
          <a:bodyPr wrap="square" lIns="0" tIns="0" rIns="0" bIns="0" anchor="t">
            <a:spAutoFit/>
          </a:bodyPr>
          <a:lstStyle/>
          <a:p>
            <a:pPr algn="ctr"/>
            <a:r>
              <a:rPr sz="2800" b="1" i="0">
                <a:solidFill>
                  <a:srgbClr val="14333D"/>
                </a:solidFill>
                <a:latin typeface="Libre Baskerville"/>
              </a:rPr>
              <a:t>$1,050</a:t>
            </a:r>
          </a:p>
        </p:txBody>
      </p:sp>
      <p:sp>
        <p:nvSpPr>
          <p:cNvPr id="10" name="TextBox 9"/>
          <p:cNvSpPr txBox="1"/>
          <p:nvPr/>
        </p:nvSpPr>
        <p:spPr>
          <a:xfrm>
            <a:off x="4636008" y="2880360"/>
            <a:ext cx="2926080" cy="274320"/>
          </a:xfrm>
          <a:prstGeom prst="rect">
            <a:avLst/>
          </a:prstGeom>
          <a:noFill/>
        </p:spPr>
        <p:txBody>
          <a:bodyPr wrap="square" lIns="0" tIns="0" rIns="0" bIns="0" anchor="t">
            <a:spAutoFit/>
          </a:bodyPr>
          <a:lstStyle/>
          <a:p>
            <a:pPr algn="ctr"/>
            <a:r>
              <a:rPr sz="1300" b="0" i="0">
                <a:solidFill>
                  <a:srgbClr val="4A5560"/>
                </a:solidFill>
                <a:latin typeface="Public Sans"/>
              </a:rPr>
              <a:t>per year, up from $862</a:t>
            </a:r>
          </a:p>
        </p:txBody>
      </p:sp>
      <p:sp>
        <p:nvSpPr>
          <p:cNvPr id="11" name="Rectangle 10"/>
          <p:cNvSpPr/>
          <p:nvPr/>
        </p:nvSpPr>
        <p:spPr>
          <a:xfrm>
            <a:off x="8092440" y="1655064"/>
            <a:ext cx="3291840" cy="1783080"/>
          </a:xfrm>
          <a:prstGeom prst="rect">
            <a:avLst/>
          </a:prstGeom>
          <a:solidFill>
            <a:srgbClr val="EDE7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275319" y="1883664"/>
            <a:ext cx="2926080" cy="237744"/>
          </a:xfrm>
          <a:prstGeom prst="rect">
            <a:avLst/>
          </a:prstGeom>
          <a:noFill/>
        </p:spPr>
        <p:txBody>
          <a:bodyPr wrap="square" lIns="0" tIns="0" rIns="0" bIns="0" anchor="t">
            <a:spAutoFit/>
          </a:bodyPr>
          <a:lstStyle/>
          <a:p>
            <a:pPr algn="ctr"/>
            <a:r>
              <a:rPr sz="1200" b="1" i="0">
                <a:solidFill>
                  <a:srgbClr val="4A5560"/>
                </a:solidFill>
                <a:latin typeface="Public Sans"/>
              </a:rPr>
              <a:t>PER MONTH</a:t>
            </a:r>
          </a:p>
        </p:txBody>
      </p:sp>
      <p:sp>
        <p:nvSpPr>
          <p:cNvPr id="13" name="TextBox 12"/>
          <p:cNvSpPr txBox="1"/>
          <p:nvPr/>
        </p:nvSpPr>
        <p:spPr>
          <a:xfrm>
            <a:off x="8275319" y="2212848"/>
            <a:ext cx="2926080" cy="430887"/>
          </a:xfrm>
          <a:prstGeom prst="rect">
            <a:avLst/>
          </a:prstGeom>
          <a:noFill/>
        </p:spPr>
        <p:txBody>
          <a:bodyPr wrap="square" lIns="0" tIns="0" rIns="0" bIns="0" anchor="t">
            <a:spAutoFit/>
          </a:bodyPr>
          <a:lstStyle/>
          <a:p>
            <a:pPr algn="ctr"/>
            <a:r>
              <a:rPr sz="2800" b="1" i="0" dirty="0">
                <a:solidFill>
                  <a:srgbClr val="14333D"/>
                </a:solidFill>
                <a:latin typeface="Libre Baskerville"/>
              </a:rPr>
              <a:t>+$18</a:t>
            </a:r>
            <a:r>
              <a:rPr lang="en-US" sz="2800" b="1" i="0" dirty="0">
                <a:solidFill>
                  <a:srgbClr val="14333D"/>
                </a:solidFill>
                <a:latin typeface="Libre Baskerville"/>
              </a:rPr>
              <a:t>.58</a:t>
            </a:r>
            <a:r>
              <a:rPr sz="2800" b="1" i="0" dirty="0">
                <a:solidFill>
                  <a:srgbClr val="14333D"/>
                </a:solidFill>
                <a:latin typeface="Libre Baskerville"/>
              </a:rPr>
              <a:t> / +$</a:t>
            </a:r>
            <a:r>
              <a:rPr lang="en-US" sz="2800" b="1" i="0" dirty="0">
                <a:solidFill>
                  <a:srgbClr val="14333D"/>
                </a:solidFill>
                <a:latin typeface="Libre Baskerville"/>
              </a:rPr>
              <a:t>15.67</a:t>
            </a:r>
            <a:endParaRPr sz="2800" b="1" i="0" dirty="0">
              <a:solidFill>
                <a:srgbClr val="14333D"/>
              </a:solidFill>
              <a:latin typeface="Libre Baskerville"/>
            </a:endParaRPr>
          </a:p>
        </p:txBody>
      </p:sp>
      <p:sp>
        <p:nvSpPr>
          <p:cNvPr id="14" name="TextBox 13"/>
          <p:cNvSpPr txBox="1"/>
          <p:nvPr/>
        </p:nvSpPr>
        <p:spPr>
          <a:xfrm>
            <a:off x="8275319" y="2880360"/>
            <a:ext cx="2926080" cy="274320"/>
          </a:xfrm>
          <a:prstGeom prst="rect">
            <a:avLst/>
          </a:prstGeom>
          <a:noFill/>
        </p:spPr>
        <p:txBody>
          <a:bodyPr wrap="square" lIns="0" tIns="0" rIns="0" bIns="0" anchor="t">
            <a:spAutoFit/>
          </a:bodyPr>
          <a:lstStyle/>
          <a:p>
            <a:pPr algn="ctr"/>
            <a:r>
              <a:rPr sz="1300" b="0" i="0">
                <a:solidFill>
                  <a:srgbClr val="4A5560"/>
                </a:solidFill>
                <a:latin typeface="Public Sans"/>
              </a:rPr>
              <a:t>off lake / on lake vs. today</a:t>
            </a:r>
          </a:p>
        </p:txBody>
      </p:sp>
      <p:sp>
        <p:nvSpPr>
          <p:cNvPr id="15" name="Rectangle 14"/>
          <p:cNvSpPr/>
          <p:nvPr/>
        </p:nvSpPr>
        <p:spPr>
          <a:xfrm>
            <a:off x="813816" y="3794760"/>
            <a:ext cx="10570464" cy="1417320"/>
          </a:xfrm>
          <a:prstGeom prst="rect">
            <a:avLst/>
          </a:prstGeom>
          <a:solidFill>
            <a:srgbClr val="143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097280" y="4005072"/>
            <a:ext cx="2377440" cy="237744"/>
          </a:xfrm>
          <a:prstGeom prst="rect">
            <a:avLst/>
          </a:prstGeom>
          <a:noFill/>
        </p:spPr>
        <p:txBody>
          <a:bodyPr wrap="square" lIns="0" tIns="0" rIns="0" bIns="0" anchor="t">
            <a:spAutoFit/>
          </a:bodyPr>
          <a:lstStyle/>
          <a:p>
            <a:pPr algn="l"/>
            <a:r>
              <a:rPr sz="1200" b="1" i="0">
                <a:solidFill>
                  <a:srgbClr val="E8B76A"/>
                </a:solidFill>
                <a:latin typeface="Public Sans"/>
              </a:rPr>
              <a:t>SINCE SEPTEMBER</a:t>
            </a:r>
          </a:p>
        </p:txBody>
      </p:sp>
      <p:sp>
        <p:nvSpPr>
          <p:cNvPr id="17" name="TextBox 16"/>
          <p:cNvSpPr txBox="1"/>
          <p:nvPr/>
        </p:nvSpPr>
        <p:spPr>
          <a:xfrm>
            <a:off x="1097280" y="4315968"/>
            <a:ext cx="9966960" cy="523220"/>
          </a:xfrm>
          <a:prstGeom prst="rect">
            <a:avLst/>
          </a:prstGeom>
          <a:noFill/>
        </p:spPr>
        <p:txBody>
          <a:bodyPr wrap="square" lIns="0" tIns="0" rIns="0" bIns="0" anchor="t">
            <a:spAutoFit/>
          </a:bodyPr>
          <a:lstStyle/>
          <a:p>
            <a:pPr algn="l"/>
            <a:r>
              <a:rPr sz="1700" b="0" i="0" dirty="0">
                <a:solidFill>
                  <a:srgbClr val="FAF7F0"/>
                </a:solidFill>
                <a:latin typeface="Public Sans"/>
              </a:rPr>
              <a:t>That is $24</a:t>
            </a:r>
            <a:r>
              <a:rPr lang="en-US" sz="1700" b="0" i="0" dirty="0">
                <a:solidFill>
                  <a:srgbClr val="FAF7F0"/>
                </a:solidFill>
                <a:latin typeface="Public Sans"/>
              </a:rPr>
              <a:t>0</a:t>
            </a:r>
            <a:r>
              <a:rPr sz="1700" b="0" i="0" dirty="0">
                <a:solidFill>
                  <a:srgbClr val="FAF7F0"/>
                </a:solidFill>
                <a:latin typeface="Public Sans"/>
              </a:rPr>
              <a:t> less off lake and $251 less on lake than the $995 / $1,301 shown at the Vision Meeting. The biggest change: the courts become a community area instead of a $195,000 rebuild.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9">
    <p:bg>
      <p:bgPr>
        <a:solidFill>
          <a:srgbClr val="EDE7D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1076920"/>
          </a:xfrm>
          <a:prstGeom prst="rect">
            <a:avLst/>
          </a:prstGeom>
          <a:noFill/>
          <a:ln/>
        </p:spPr>
        <p:txBody>
          <a:bodyPr wrap="square" lIns="0" tIns="0" rIns="0" bIns="0" rtlCol="0" anchor="t">
            <a:normAutofit/>
          </a:bodyPr>
          <a:lstStyle/>
          <a:p>
            <a:pPr marL="0" indent="0" algn="l">
              <a:lnSpc>
                <a:spcPts val="4140"/>
              </a:lnSpc>
              <a:buNone/>
            </a:pPr>
            <a:r>
              <a:rPr lang="en-US" sz="3600" b="1" dirty="0">
                <a:solidFill>
                  <a:srgbClr val="14333D"/>
                </a:solidFill>
                <a:latin typeface="Libre Baskerville" pitchFamily="34" charset="0"/>
                <a:ea typeface="Libre Baskerville" pitchFamily="34" charset="-122"/>
                <a:cs typeface="Libre Baskerville" pitchFamily="34" charset="-120"/>
              </a:rPr>
              <a:t>What dues cover now, and what they would cover</a:t>
            </a:r>
            <a:endParaRPr lang="en-US" sz="3600" dirty="0"/>
          </a:p>
        </p:txBody>
      </p:sp>
      <p:sp>
        <p:nvSpPr>
          <p:cNvPr id="3" name="Shape 1"/>
          <p:cNvSpPr/>
          <p:nvPr/>
        </p:nvSpPr>
        <p:spPr>
          <a:xfrm>
            <a:off x="812800" y="2143720"/>
            <a:ext cx="5181600" cy="2840980"/>
          </a:xfrm>
          <a:prstGeom prst="roundRect">
            <a:avLst>
              <a:gd name="adj" fmla="val 3576"/>
            </a:avLst>
          </a:prstGeom>
          <a:solidFill>
            <a:srgbClr val="FAF7F0"/>
          </a:solidFill>
          <a:ln/>
        </p:spPr>
        <p:txBody>
          <a:bodyPr/>
          <a:lstStyle/>
          <a:p>
            <a:endParaRPr lang="en-US"/>
          </a:p>
        </p:txBody>
      </p:sp>
      <p:sp>
        <p:nvSpPr>
          <p:cNvPr id="4" name="Text 2"/>
          <p:cNvSpPr/>
          <p:nvPr/>
        </p:nvSpPr>
        <p:spPr>
          <a:xfrm>
            <a:off x="1066800" y="2423120"/>
            <a:ext cx="4813808" cy="256530"/>
          </a:xfrm>
          <a:prstGeom prst="rect">
            <a:avLst/>
          </a:prstGeom>
          <a:noFill/>
          <a:ln/>
        </p:spPr>
        <p:txBody>
          <a:bodyPr wrap="square" lIns="0" tIns="0" rIns="0" bIns="0" rtlCol="0" anchor="t">
            <a:normAutofit/>
          </a:bodyPr>
          <a:lstStyle/>
          <a:p>
            <a:pPr marL="0" indent="0" algn="l">
              <a:lnSpc>
                <a:spcPts val="1820"/>
              </a:lnSpc>
              <a:buNone/>
            </a:pPr>
            <a:r>
              <a:rPr lang="en-US" sz="1300" b="1" kern="0" spc="150" dirty="0">
                <a:solidFill>
                  <a:srgbClr val="4A5560"/>
                </a:solidFill>
                <a:latin typeface="Public Sans" pitchFamily="34" charset="0"/>
                <a:ea typeface="Public Sans" pitchFamily="34" charset="-122"/>
                <a:cs typeface="Public Sans" pitchFamily="34" charset="-120"/>
              </a:rPr>
              <a:t>TODAY (OFF LAKE / ON LAKE)</a:t>
            </a:r>
            <a:endParaRPr lang="en-US" sz="1300" dirty="0"/>
          </a:p>
        </p:txBody>
      </p:sp>
      <p:sp>
        <p:nvSpPr>
          <p:cNvPr id="5" name="Text 3"/>
          <p:cNvSpPr/>
          <p:nvPr/>
        </p:nvSpPr>
        <p:spPr>
          <a:xfrm>
            <a:off x="1066800" y="2793950"/>
            <a:ext cx="4813808" cy="463550"/>
          </a:xfrm>
          <a:prstGeom prst="rect">
            <a:avLst/>
          </a:prstGeom>
          <a:noFill/>
          <a:ln/>
        </p:spPr>
        <p:txBody>
          <a:bodyPr wrap="square" lIns="0" tIns="0" rIns="0" bIns="0" rtlCol="0" anchor="t">
            <a:normAutofit/>
          </a:bodyPr>
          <a:lstStyle/>
          <a:p>
            <a:pPr>
              <a:lnSpc>
                <a:spcPts val="3450"/>
              </a:lnSpc>
            </a:pPr>
            <a:r>
              <a:rPr lang="en-US" sz="3000" b="1" dirty="0">
                <a:solidFill>
                  <a:srgbClr val="14333D"/>
                </a:solidFill>
                <a:latin typeface="Libre Baskerville"/>
                <a:ea typeface="Libre Baskerville" pitchFamily="34" charset="-122"/>
                <a:cs typeface="Libre Baskerville" pitchFamily="34" charset="-120"/>
              </a:rPr>
              <a:t>$532 / $862</a:t>
            </a:r>
            <a:endParaRPr lang="en-US" sz="3000" dirty="0">
              <a:latin typeface="Libre Baskerville"/>
            </a:endParaRPr>
          </a:p>
        </p:txBody>
      </p:sp>
      <p:sp>
        <p:nvSpPr>
          <p:cNvPr id="6" name="Text 4"/>
          <p:cNvSpPr/>
          <p:nvPr/>
        </p:nvSpPr>
        <p:spPr>
          <a:xfrm>
            <a:off x="1066800" y="3371800"/>
            <a:ext cx="4813808" cy="1358900"/>
          </a:xfrm>
          <a:prstGeom prst="rect">
            <a:avLst/>
          </a:prstGeom>
          <a:noFill/>
          <a:ln/>
        </p:spPr>
        <p:txBody>
          <a:bodyPr wrap="square" lIns="0" tIns="0" rIns="0" bIns="0" rtlCol="0" anchor="t">
            <a:normAutofit/>
          </a:bodyPr>
          <a:lstStyle/>
          <a:p>
            <a:pPr marL="213360" indent="-169418" algn="l">
              <a:lnSpc>
                <a:spcPts val="2100"/>
              </a:lnSpc>
              <a:buSzPct val="100000"/>
              <a:buChar char="•"/>
            </a:pPr>
            <a:r>
              <a:rPr lang="en-US" sz="1400" dirty="0">
                <a:solidFill>
                  <a:srgbClr val="4A5560"/>
                </a:solidFill>
                <a:latin typeface="Public Sans" pitchFamily="34" charset="0"/>
                <a:ea typeface="Public Sans" pitchFamily="34" charset="-122"/>
                <a:cs typeface="Public Sans" pitchFamily="34" charset="-120"/>
              </a:rPr>
              <a:t>Day-to-day operation of the pool and clubhouse</a:t>
            </a:r>
            <a:endParaRPr lang="en-US" sz="1400" dirty="0"/>
          </a:p>
          <a:p>
            <a:pPr marL="213360" indent="-169418" algn="l">
              <a:lnSpc>
                <a:spcPts val="2100"/>
              </a:lnSpc>
              <a:buSzPct val="100000"/>
              <a:buChar char="•"/>
            </a:pPr>
            <a:r>
              <a:rPr lang="en-US" sz="1400" dirty="0">
                <a:solidFill>
                  <a:srgbClr val="4A5560"/>
                </a:solidFill>
                <a:latin typeface="Public Sans" pitchFamily="34" charset="0"/>
                <a:ea typeface="Public Sans" pitchFamily="34" charset="-122"/>
                <a:cs typeface="Public Sans" pitchFamily="34" charset="-120"/>
              </a:rPr>
              <a:t>Routine grounds and entrance upkeep</a:t>
            </a:r>
            <a:endParaRPr lang="en-US" sz="1400" dirty="0"/>
          </a:p>
          <a:p>
            <a:pPr marL="213360" indent="-169418" algn="l">
              <a:lnSpc>
                <a:spcPts val="2100"/>
              </a:lnSpc>
              <a:buSzPct val="100000"/>
              <a:buChar char="•"/>
            </a:pPr>
            <a:r>
              <a:rPr lang="en-US" sz="1400" dirty="0">
                <a:solidFill>
                  <a:srgbClr val="4A5560"/>
                </a:solidFill>
                <a:latin typeface="Public Sans" pitchFamily="34" charset="0"/>
                <a:ea typeface="Public Sans" pitchFamily="34" charset="-122"/>
                <a:cs typeface="Public Sans" pitchFamily="34" charset="-120"/>
              </a:rPr>
              <a:t>Insurance and administration</a:t>
            </a:r>
            <a:endParaRPr lang="en-US" sz="1400" dirty="0"/>
          </a:p>
          <a:p>
            <a:pPr marL="213360" indent="-168910" algn="l">
              <a:lnSpc>
                <a:spcPts val="2100"/>
              </a:lnSpc>
              <a:buSzPct val="100000"/>
              <a:buChar char="•"/>
            </a:pPr>
            <a:r>
              <a:rPr lang="en-US" sz="1400" dirty="0">
                <a:solidFill>
                  <a:srgbClr val="4A5560"/>
                </a:solidFill>
                <a:latin typeface="Public Sans"/>
                <a:ea typeface="Public Sans"/>
                <a:cs typeface="Public Sans" pitchFamily="34" charset="-120"/>
              </a:rPr>
              <a:t>Current security arrangement</a:t>
            </a:r>
            <a:endParaRPr lang="en-US" sz="1400" dirty="0">
              <a:latin typeface="Public Sans"/>
              <a:ea typeface="Public Sans"/>
              <a:cs typeface="Calibri" panose="020F0502020204030204"/>
            </a:endParaRPr>
          </a:p>
          <a:p>
            <a:pPr marL="213360" indent="-169418" algn="l">
              <a:lnSpc>
                <a:spcPts val="2100"/>
              </a:lnSpc>
              <a:buSzPct val="100000"/>
              <a:buChar char="•"/>
            </a:pPr>
            <a:r>
              <a:rPr lang="en-US" sz="1400" dirty="0">
                <a:solidFill>
                  <a:srgbClr val="4A5560"/>
                </a:solidFill>
                <a:latin typeface="Public Sans" pitchFamily="34" charset="0"/>
                <a:ea typeface="Public Sans" pitchFamily="34" charset="-122"/>
                <a:cs typeface="Public Sans" pitchFamily="34" charset="-120"/>
              </a:rPr>
              <a:t>Minor repairs as they come up</a:t>
            </a:r>
            <a:endParaRPr lang="en-US" sz="1400" dirty="0"/>
          </a:p>
        </p:txBody>
      </p:sp>
      <p:sp>
        <p:nvSpPr>
          <p:cNvPr id="7" name="Shape 5"/>
          <p:cNvSpPr/>
          <p:nvPr/>
        </p:nvSpPr>
        <p:spPr>
          <a:xfrm>
            <a:off x="6197600" y="2143720"/>
            <a:ext cx="5181600" cy="2840980"/>
          </a:xfrm>
          <a:prstGeom prst="roundRect">
            <a:avLst>
              <a:gd name="adj" fmla="val 3576"/>
            </a:avLst>
          </a:prstGeom>
          <a:solidFill>
            <a:srgbClr val="14333D"/>
          </a:solidFill>
          <a:ln/>
        </p:spPr>
        <p:txBody>
          <a:bodyPr/>
          <a:lstStyle/>
          <a:p>
            <a:endParaRPr lang="en-US"/>
          </a:p>
        </p:txBody>
      </p:sp>
      <p:sp>
        <p:nvSpPr>
          <p:cNvPr id="8" name="Text 6"/>
          <p:cNvSpPr/>
          <p:nvPr/>
        </p:nvSpPr>
        <p:spPr>
          <a:xfrm>
            <a:off x="6451600" y="2423120"/>
            <a:ext cx="4813808" cy="256530"/>
          </a:xfrm>
          <a:prstGeom prst="rect">
            <a:avLst/>
          </a:prstGeom>
          <a:noFill/>
          <a:ln/>
        </p:spPr>
        <p:txBody>
          <a:bodyPr wrap="square" lIns="0" tIns="0" rIns="0" bIns="0" rtlCol="0" anchor="t">
            <a:normAutofit/>
          </a:bodyPr>
          <a:lstStyle/>
          <a:p>
            <a:pPr marL="0" indent="0" algn="l">
              <a:lnSpc>
                <a:spcPts val="1820"/>
              </a:lnSpc>
              <a:buNone/>
            </a:pPr>
            <a:r>
              <a:rPr lang="en-US" sz="1300" b="1" kern="0" spc="150" dirty="0">
                <a:solidFill>
                  <a:srgbClr val="E8B76A"/>
                </a:solidFill>
                <a:latin typeface="Public Sans" pitchFamily="34" charset="0"/>
                <a:ea typeface="Public Sans" pitchFamily="34" charset="-122"/>
                <a:cs typeface="Public Sans" pitchFamily="34" charset="-120"/>
              </a:rPr>
              <a:t>PROPOSED (OFF LAKE / ON LAKE)</a:t>
            </a:r>
            <a:endParaRPr lang="en-US" sz="1300" dirty="0"/>
          </a:p>
        </p:txBody>
      </p:sp>
      <p:sp>
        <p:nvSpPr>
          <p:cNvPr id="9" name="Text 7"/>
          <p:cNvSpPr/>
          <p:nvPr/>
        </p:nvSpPr>
        <p:spPr>
          <a:xfrm>
            <a:off x="6451600" y="2793950"/>
            <a:ext cx="4813808" cy="463550"/>
          </a:xfrm>
          <a:prstGeom prst="rect">
            <a:avLst/>
          </a:prstGeom>
          <a:noFill/>
          <a:ln/>
        </p:spPr>
        <p:txBody>
          <a:bodyPr wrap="square" lIns="0" tIns="0" rIns="0" bIns="0" rtlCol="0" anchor="t">
            <a:normAutofit/>
          </a:bodyPr>
          <a:lstStyle/>
          <a:p>
            <a:pPr>
              <a:lnSpc>
                <a:spcPts val="3450"/>
              </a:lnSpc>
            </a:pPr>
            <a:r>
              <a:rPr lang="en-US" sz="3000" b="1" dirty="0">
                <a:solidFill>
                  <a:srgbClr val="FAF7F0"/>
                </a:solidFill>
                <a:latin typeface="Libre Baskerville"/>
                <a:ea typeface="Libre Baskerville" pitchFamily="34" charset="-122"/>
                <a:cs typeface="Libre Baskerville" pitchFamily="34" charset="-120"/>
              </a:rPr>
              <a:t>$755 / $1,050</a:t>
            </a:r>
            <a:endParaRPr lang="en-US" sz="3000" dirty="0">
              <a:latin typeface="Libre Baskerville"/>
            </a:endParaRPr>
          </a:p>
        </p:txBody>
      </p:sp>
      <p:sp>
        <p:nvSpPr>
          <p:cNvPr id="10" name="Text 8"/>
          <p:cNvSpPr/>
          <p:nvPr/>
        </p:nvSpPr>
        <p:spPr>
          <a:xfrm>
            <a:off x="6451600" y="3371800"/>
            <a:ext cx="4813808" cy="1358900"/>
          </a:xfrm>
          <a:prstGeom prst="rect">
            <a:avLst/>
          </a:prstGeom>
          <a:noFill/>
          <a:ln/>
        </p:spPr>
        <p:txBody>
          <a:bodyPr wrap="square" lIns="0" tIns="0" rIns="0" bIns="0" rtlCol="0" anchor="t">
            <a:normAutofit/>
          </a:bodyPr>
          <a:lstStyle/>
          <a:p>
            <a:pPr marL="213360" indent="-169418" algn="l">
              <a:lnSpc>
                <a:spcPts val="2100"/>
              </a:lnSpc>
              <a:buSzPct val="100000"/>
              <a:buChar char="•"/>
            </a:pPr>
            <a:r>
              <a:rPr lang="en-US" sz="1400" dirty="0">
                <a:solidFill>
                  <a:srgbClr val="A9C2C9"/>
                </a:solidFill>
                <a:latin typeface="Public Sans" pitchFamily="34" charset="0"/>
                <a:ea typeface="Public Sans" pitchFamily="34" charset="-122"/>
                <a:cs typeface="Public Sans" pitchFamily="34" charset="-120"/>
              </a:rPr>
              <a:t>Everything as of today, uninterrupted</a:t>
            </a:r>
            <a:endParaRPr lang="en-US" sz="1400" dirty="0"/>
          </a:p>
          <a:p>
            <a:pPr marL="213360" indent="-169418" algn="l">
              <a:lnSpc>
                <a:spcPts val="2100"/>
              </a:lnSpc>
              <a:buSzPct val="100000"/>
              <a:buChar char="•"/>
            </a:pPr>
            <a:r>
              <a:rPr lang="en-US" sz="1400" dirty="0">
                <a:solidFill>
                  <a:srgbClr val="A9C2C9"/>
                </a:solidFill>
                <a:latin typeface="Public Sans" pitchFamily="34" charset="0"/>
                <a:ea typeface="Public Sans" pitchFamily="34" charset="-122"/>
                <a:cs typeface="Public Sans" pitchFamily="34" charset="-120"/>
              </a:rPr>
              <a:t>Courts turned into a community garden and game area</a:t>
            </a:r>
            <a:endParaRPr lang="en-US" sz="1400" dirty="0"/>
          </a:p>
          <a:p>
            <a:pPr marL="213360" indent="-169418" algn="l">
              <a:lnSpc>
                <a:spcPts val="2100"/>
              </a:lnSpc>
              <a:buSzPct val="100000"/>
              <a:buChar char="•"/>
            </a:pPr>
            <a:r>
              <a:rPr lang="en-US" sz="1400" dirty="0">
                <a:solidFill>
                  <a:srgbClr val="A9C2C9"/>
                </a:solidFill>
                <a:latin typeface="Public Sans" pitchFamily="34" charset="0"/>
                <a:ea typeface="Public Sans" pitchFamily="34" charset="-122"/>
                <a:cs typeface="Public Sans" pitchFamily="34" charset="-120"/>
              </a:rPr>
              <a:t>Needed clubhouse upgrades, including ADA facilities</a:t>
            </a:r>
            <a:endParaRPr lang="en-US" sz="1400" dirty="0"/>
          </a:p>
          <a:p>
            <a:pPr marL="213360" indent="-169418" algn="l">
              <a:lnSpc>
                <a:spcPts val="2100"/>
              </a:lnSpc>
              <a:buSzPct val="100000"/>
              <a:buChar char="•"/>
            </a:pPr>
            <a:r>
              <a:rPr lang="en-US" sz="1400" dirty="0">
                <a:solidFill>
                  <a:srgbClr val="A9C2C9"/>
                </a:solidFill>
                <a:latin typeface="Public Sans" pitchFamily="34" charset="0"/>
                <a:ea typeface="Public Sans" pitchFamily="34" charset="-122"/>
                <a:cs typeface="Public Sans" pitchFamily="34" charset="-120"/>
              </a:rPr>
              <a:t>Funded reserves, so future repairs are not a crisis</a:t>
            </a:r>
          </a:p>
          <a:p>
            <a:pPr marL="213360" indent="-169418" algn="l">
              <a:lnSpc>
                <a:spcPts val="2100"/>
              </a:lnSpc>
              <a:buSzPct val="100000"/>
              <a:buChar char="•"/>
            </a:pPr>
            <a:r>
              <a:rPr lang="en-US" sz="1400" dirty="0">
                <a:solidFill>
                  <a:srgbClr val="A9C2C9"/>
                </a:solidFill>
                <a:latin typeface="Public Sans" pitchFamily="34" charset="0"/>
                <a:ea typeface="Public Sans" pitchFamily="34" charset="-122"/>
                <a:cs typeface="Public Sans" pitchFamily="34" charset="-120"/>
              </a:rPr>
              <a:t>Lake Improvements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AF7F0"/>
        </a:solidFill>
        <a:effectLst/>
      </p:bgPr>
    </p:bg>
    <p:spTree>
      <p:nvGrpSpPr>
        <p:cNvPr id="1" name=""/>
        <p:cNvGrpSpPr/>
        <p:nvPr/>
      </p:nvGrpSpPr>
      <p:grpSpPr>
        <a:xfrm>
          <a:off x="0" y="0"/>
          <a:ext cx="0" cy="0"/>
          <a:chOff x="0" y="0"/>
          <a:chExt cx="0" cy="0"/>
        </a:xfrm>
      </p:grpSpPr>
      <p:sp>
        <p:nvSpPr>
          <p:cNvPr id="2" name="TextBox 1"/>
          <p:cNvSpPr txBox="1"/>
          <p:nvPr/>
        </p:nvSpPr>
        <p:spPr>
          <a:xfrm>
            <a:off x="813816" y="813816"/>
            <a:ext cx="10881360" cy="548640"/>
          </a:xfrm>
          <a:prstGeom prst="rect">
            <a:avLst/>
          </a:prstGeom>
          <a:noFill/>
        </p:spPr>
        <p:txBody>
          <a:bodyPr wrap="square" lIns="0" tIns="0" rIns="0" bIns="0" anchor="t">
            <a:spAutoFit/>
          </a:bodyPr>
          <a:lstStyle/>
          <a:p>
            <a:pPr algn="l"/>
            <a:r>
              <a:rPr sz="3600" b="1" i="0">
                <a:solidFill>
                  <a:srgbClr val="14333D"/>
                </a:solidFill>
                <a:latin typeface="Libre Baskerville"/>
              </a:rPr>
              <a:t>Pool restrooms: an ADA plan in progress</a:t>
            </a:r>
          </a:p>
        </p:txBody>
      </p:sp>
      <p:sp>
        <p:nvSpPr>
          <p:cNvPr id="3" name="Rectangle 2"/>
          <p:cNvSpPr/>
          <p:nvPr/>
        </p:nvSpPr>
        <p:spPr>
          <a:xfrm>
            <a:off x="813816" y="1591056"/>
            <a:ext cx="6675120" cy="4526280"/>
          </a:xfrm>
          <a:prstGeom prst="rect">
            <a:avLst/>
          </a:prstGeom>
          <a:solidFill>
            <a:srgbClr val="FAF7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5.png"/>
          <p:cNvPicPr>
            <a:picLocks noChangeAspect="1"/>
          </p:cNvPicPr>
          <p:nvPr/>
        </p:nvPicPr>
        <p:blipFill>
          <a:blip r:embed="rId3"/>
          <a:stretch>
            <a:fillRect/>
          </a:stretch>
        </p:blipFill>
        <p:spPr>
          <a:xfrm>
            <a:off x="960120" y="1700784"/>
            <a:ext cx="6382512" cy="3924382"/>
          </a:xfrm>
          <a:prstGeom prst="rect">
            <a:avLst/>
          </a:prstGeom>
        </p:spPr>
      </p:pic>
      <p:sp>
        <p:nvSpPr>
          <p:cNvPr id="5" name="TextBox 4"/>
          <p:cNvSpPr txBox="1"/>
          <p:nvPr/>
        </p:nvSpPr>
        <p:spPr>
          <a:xfrm>
            <a:off x="7863840" y="1591056"/>
            <a:ext cx="3520440" cy="237744"/>
          </a:xfrm>
          <a:prstGeom prst="rect">
            <a:avLst/>
          </a:prstGeom>
          <a:noFill/>
        </p:spPr>
        <p:txBody>
          <a:bodyPr wrap="square" lIns="0" tIns="0" rIns="0" bIns="0" anchor="t">
            <a:spAutoFit/>
          </a:bodyPr>
          <a:lstStyle/>
          <a:p>
            <a:pPr algn="l"/>
            <a:r>
              <a:rPr sz="1200" b="1" i="0">
                <a:solidFill>
                  <a:srgbClr val="2E7D8A"/>
                </a:solidFill>
                <a:latin typeface="Public Sans"/>
              </a:rPr>
              <a:t>THE CONCEPT</a:t>
            </a:r>
          </a:p>
        </p:txBody>
      </p:sp>
      <p:sp>
        <p:nvSpPr>
          <p:cNvPr id="6" name="TextBox 5"/>
          <p:cNvSpPr txBox="1"/>
          <p:nvPr/>
        </p:nvSpPr>
        <p:spPr>
          <a:xfrm>
            <a:off x="7863840" y="1920240"/>
            <a:ext cx="3520440" cy="1962076"/>
          </a:xfrm>
          <a:prstGeom prst="rect">
            <a:avLst/>
          </a:prstGeom>
          <a:noFill/>
        </p:spPr>
        <p:txBody>
          <a:bodyPr wrap="square" lIns="0" tIns="0" rIns="0" bIns="0">
            <a:spAutoFit/>
          </a:bodyPr>
          <a:lstStyle/>
          <a:p>
            <a:pPr marL="228600" indent="-228600">
              <a:spcAft>
                <a:spcPts val="900"/>
              </a:spcAft>
              <a:buClr>
                <a:srgbClr val="2E7D8A"/>
              </a:buClr>
              <a:buFont typeface="Arial"/>
              <a:buChar char="•"/>
            </a:pPr>
            <a:r>
              <a:rPr sz="1500" dirty="0">
                <a:solidFill>
                  <a:srgbClr val="14333D"/>
                </a:solidFill>
                <a:latin typeface="Public Sans"/>
              </a:rPr>
              <a:t>Two single-user, all-gender ADA restrooms</a:t>
            </a:r>
          </a:p>
          <a:p>
            <a:pPr marL="228600" indent="-228600">
              <a:spcAft>
                <a:spcPts val="900"/>
              </a:spcAft>
              <a:buClr>
                <a:srgbClr val="2E7D8A"/>
              </a:buClr>
              <a:buFont typeface="Arial"/>
              <a:buChar char="•"/>
            </a:pPr>
            <a:r>
              <a:rPr sz="1500" dirty="0">
                <a:solidFill>
                  <a:srgbClr val="14333D"/>
                </a:solidFill>
                <a:latin typeface="Public Sans"/>
              </a:rPr>
              <a:t>Toilet, sink and baby changing station in each</a:t>
            </a:r>
          </a:p>
          <a:p>
            <a:pPr marL="228600" indent="-228600">
              <a:spcAft>
                <a:spcPts val="900"/>
              </a:spcAft>
              <a:buClr>
                <a:srgbClr val="2E7D8A"/>
              </a:buClr>
              <a:buFont typeface="Arial"/>
              <a:buChar char="•"/>
            </a:pPr>
            <a:r>
              <a:rPr sz="1500" dirty="0">
                <a:solidFill>
                  <a:srgbClr val="14333D"/>
                </a:solidFill>
                <a:latin typeface="Public Sans"/>
              </a:rPr>
              <a:t>Two rinse showers on the outside wall, one accessible</a:t>
            </a:r>
          </a:p>
          <a:p>
            <a:pPr marL="228600" indent="-228600">
              <a:spcAft>
                <a:spcPts val="900"/>
              </a:spcAft>
              <a:buClr>
                <a:srgbClr val="2E7D8A"/>
              </a:buClr>
              <a:buFont typeface="Arial"/>
              <a:buChar char="•"/>
            </a:pPr>
            <a:r>
              <a:rPr sz="1500" dirty="0">
                <a:solidFill>
                  <a:srgbClr val="14333D"/>
                </a:solidFill>
                <a:latin typeface="Public Sans"/>
              </a:rPr>
              <a:t>Built </a:t>
            </a:r>
            <a:r>
              <a:rPr lang="en-US" sz="1500" dirty="0">
                <a:solidFill>
                  <a:srgbClr val="14333D"/>
                </a:solidFill>
                <a:latin typeface="Public Sans"/>
              </a:rPr>
              <a:t>to access from</a:t>
            </a:r>
            <a:r>
              <a:rPr sz="1500" dirty="0">
                <a:solidFill>
                  <a:srgbClr val="14333D"/>
                </a:solidFill>
                <a:latin typeface="Public Sans"/>
              </a:rPr>
              <a:t> the existing pool deck</a:t>
            </a:r>
            <a:r>
              <a:rPr lang="en-US" sz="1500" dirty="0">
                <a:solidFill>
                  <a:srgbClr val="14333D"/>
                </a:solidFill>
                <a:latin typeface="Public Sans"/>
              </a:rPr>
              <a:t> without having to enter the clubhouse.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AF7F0"/>
        </a:solidFill>
        <a:effectLst/>
      </p:bgPr>
    </p:bg>
    <p:spTree>
      <p:nvGrpSpPr>
        <p:cNvPr id="1" name=""/>
        <p:cNvGrpSpPr/>
        <p:nvPr/>
      </p:nvGrpSpPr>
      <p:grpSpPr>
        <a:xfrm>
          <a:off x="0" y="0"/>
          <a:ext cx="0" cy="0"/>
          <a:chOff x="0" y="0"/>
          <a:chExt cx="0" cy="0"/>
        </a:xfrm>
      </p:grpSpPr>
      <p:sp>
        <p:nvSpPr>
          <p:cNvPr id="2" name="TextBox 1"/>
          <p:cNvSpPr txBox="1"/>
          <p:nvPr/>
        </p:nvSpPr>
        <p:spPr>
          <a:xfrm>
            <a:off x="813816" y="813816"/>
            <a:ext cx="10881360" cy="548640"/>
          </a:xfrm>
          <a:prstGeom prst="rect">
            <a:avLst/>
          </a:prstGeom>
          <a:noFill/>
        </p:spPr>
        <p:txBody>
          <a:bodyPr wrap="square" lIns="0" tIns="0" rIns="0" bIns="0" anchor="t">
            <a:spAutoFit/>
          </a:bodyPr>
          <a:lstStyle/>
          <a:p>
            <a:pPr algn="l"/>
            <a:r>
              <a:rPr sz="3600" b="1" i="0">
                <a:solidFill>
                  <a:srgbClr val="14333D"/>
                </a:solidFill>
                <a:latin typeface="Libre Baskerville"/>
              </a:rPr>
              <a:t>Pool restrooms: what it looks like</a:t>
            </a:r>
          </a:p>
        </p:txBody>
      </p:sp>
      <p:sp>
        <p:nvSpPr>
          <p:cNvPr id="3" name="Rectangle 2"/>
          <p:cNvSpPr/>
          <p:nvPr/>
        </p:nvSpPr>
        <p:spPr>
          <a:xfrm>
            <a:off x="813816" y="1591056"/>
            <a:ext cx="10570464" cy="4526280"/>
          </a:xfrm>
          <a:prstGeom prst="rect">
            <a:avLst/>
          </a:prstGeom>
          <a:solidFill>
            <a:srgbClr val="FAF7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png"/>
          <p:cNvPicPr>
            <a:picLocks noChangeAspect="1"/>
          </p:cNvPicPr>
          <p:nvPr/>
        </p:nvPicPr>
        <p:blipFill>
          <a:blip r:embed="rId3"/>
          <a:stretch>
            <a:fillRect/>
          </a:stretch>
        </p:blipFill>
        <p:spPr>
          <a:xfrm>
            <a:off x="1463040" y="1828800"/>
            <a:ext cx="9235440" cy="3632748"/>
          </a:xfrm>
          <a:prstGeom prst="rect">
            <a:avLst/>
          </a:prstGeom>
        </p:spPr>
      </p:pic>
      <p:sp>
        <p:nvSpPr>
          <p:cNvPr id="5" name="TextBox 4"/>
          <p:cNvSpPr txBox="1"/>
          <p:nvPr/>
        </p:nvSpPr>
        <p:spPr>
          <a:xfrm>
            <a:off x="813816" y="6236208"/>
            <a:ext cx="10570464" cy="237744"/>
          </a:xfrm>
          <a:prstGeom prst="rect">
            <a:avLst/>
          </a:prstGeom>
          <a:noFill/>
        </p:spPr>
        <p:txBody>
          <a:bodyPr wrap="square" lIns="0" tIns="0" rIns="0" bIns="0" anchor="t">
            <a:spAutoFit/>
          </a:bodyPr>
          <a:lstStyle/>
          <a:p>
            <a:pPr algn="l"/>
            <a:r>
              <a:rPr sz="1100" b="0" i="1">
                <a:solidFill>
                  <a:srgbClr val="4A5560"/>
                </a:solidFill>
                <a:latin typeface="Public Sans"/>
              </a:rPr>
              <a:t>Front elevation, door side. Block walls, metal roof, screened vents, showers on the end wall.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AF7F0"/>
        </a:solidFill>
        <a:effectLst/>
      </p:bgPr>
    </p:bg>
    <p:spTree>
      <p:nvGrpSpPr>
        <p:cNvPr id="1" name=""/>
        <p:cNvGrpSpPr/>
        <p:nvPr/>
      </p:nvGrpSpPr>
      <p:grpSpPr>
        <a:xfrm>
          <a:off x="0" y="0"/>
          <a:ext cx="0" cy="0"/>
          <a:chOff x="0" y="0"/>
          <a:chExt cx="0" cy="0"/>
        </a:xfrm>
      </p:grpSpPr>
      <p:sp>
        <p:nvSpPr>
          <p:cNvPr id="2" name="TextBox 1"/>
          <p:cNvSpPr txBox="1"/>
          <p:nvPr/>
        </p:nvSpPr>
        <p:spPr>
          <a:xfrm>
            <a:off x="813816" y="813816"/>
            <a:ext cx="10881360" cy="548640"/>
          </a:xfrm>
          <a:prstGeom prst="rect">
            <a:avLst/>
          </a:prstGeom>
          <a:noFill/>
        </p:spPr>
        <p:txBody>
          <a:bodyPr wrap="square" lIns="0" tIns="0" rIns="0" bIns="0" anchor="t">
            <a:spAutoFit/>
          </a:bodyPr>
          <a:lstStyle/>
          <a:p>
            <a:pPr algn="l"/>
            <a:r>
              <a:rPr sz="3600" b="1" i="0">
                <a:solidFill>
                  <a:srgbClr val="14333D"/>
                </a:solidFill>
                <a:latin typeface="Libre Baskerville"/>
              </a:rPr>
              <a:t>Wanted: a few good neighbors</a:t>
            </a:r>
          </a:p>
        </p:txBody>
      </p:sp>
      <p:pic>
        <p:nvPicPr>
          <p:cNvPr id="3" name="Picture 2" descr="7.jpg"/>
          <p:cNvPicPr>
            <a:picLocks noChangeAspect="1"/>
          </p:cNvPicPr>
          <p:nvPr/>
        </p:nvPicPr>
        <p:blipFill>
          <a:blip r:embed="rId3"/>
          <a:stretch>
            <a:fillRect/>
          </a:stretch>
        </p:blipFill>
        <p:spPr>
          <a:xfrm>
            <a:off x="813816" y="1517904"/>
            <a:ext cx="3961701" cy="4980154"/>
          </a:xfrm>
          <a:prstGeom prst="rect">
            <a:avLst/>
          </a:prstGeom>
        </p:spPr>
      </p:pic>
      <p:sp>
        <p:nvSpPr>
          <p:cNvPr id="4" name="TextBox 3"/>
          <p:cNvSpPr txBox="1"/>
          <p:nvPr/>
        </p:nvSpPr>
        <p:spPr>
          <a:xfrm>
            <a:off x="5486400" y="1737360"/>
            <a:ext cx="5897880" cy="1097280"/>
          </a:xfrm>
          <a:prstGeom prst="rect">
            <a:avLst/>
          </a:prstGeom>
          <a:noFill/>
        </p:spPr>
        <p:txBody>
          <a:bodyPr wrap="square" lIns="0" tIns="0" rIns="0" bIns="0" anchor="t">
            <a:spAutoFit/>
          </a:bodyPr>
          <a:lstStyle/>
          <a:p>
            <a:pPr algn="l"/>
            <a:r>
              <a:rPr sz="2400" b="0" i="0" dirty="0">
                <a:solidFill>
                  <a:srgbClr val="14333D"/>
                </a:solidFill>
                <a:latin typeface="Libre Baskerville"/>
              </a:rPr>
              <a:t>Retired, semi-retired or just generous with a few hours? We need you.</a:t>
            </a:r>
          </a:p>
        </p:txBody>
      </p:sp>
      <p:sp>
        <p:nvSpPr>
          <p:cNvPr id="5" name="TextBox 4"/>
          <p:cNvSpPr txBox="1"/>
          <p:nvPr/>
        </p:nvSpPr>
        <p:spPr>
          <a:xfrm>
            <a:off x="5480304" y="2728504"/>
            <a:ext cx="5897880" cy="3139321"/>
          </a:xfrm>
          <a:prstGeom prst="rect">
            <a:avLst/>
          </a:prstGeom>
          <a:noFill/>
        </p:spPr>
        <p:txBody>
          <a:bodyPr wrap="square" lIns="0" tIns="0" rIns="0" bIns="0">
            <a:spAutoFit/>
          </a:bodyPr>
          <a:lstStyle/>
          <a:p>
            <a:pPr marL="228600" indent="-228600">
              <a:spcAft>
                <a:spcPts val="900"/>
              </a:spcAft>
              <a:buClr>
                <a:srgbClr val="2E7D8A"/>
              </a:buClr>
              <a:buFont typeface="Arial"/>
              <a:buChar char="•"/>
            </a:pPr>
            <a:r>
              <a:rPr sz="1600" dirty="0">
                <a:solidFill>
                  <a:srgbClr val="14333D"/>
                </a:solidFill>
                <a:latin typeface="Public Sans"/>
              </a:rPr>
              <a:t>Help build the community garden</a:t>
            </a:r>
            <a:r>
              <a:rPr lang="en-US" sz="1600" dirty="0">
                <a:solidFill>
                  <a:srgbClr val="14333D"/>
                </a:solidFill>
                <a:latin typeface="Public Sans"/>
              </a:rPr>
              <a:t> and game area</a:t>
            </a:r>
            <a:endParaRPr sz="1600" dirty="0">
              <a:solidFill>
                <a:srgbClr val="14333D"/>
              </a:solidFill>
              <a:latin typeface="Public Sans"/>
            </a:endParaRPr>
          </a:p>
          <a:p>
            <a:pPr marL="228600" indent="-228600">
              <a:spcAft>
                <a:spcPts val="900"/>
              </a:spcAft>
              <a:buClr>
                <a:srgbClr val="2E7D8A"/>
              </a:buClr>
              <a:buFont typeface="Arial"/>
              <a:buChar char="•"/>
            </a:pPr>
            <a:r>
              <a:rPr sz="1600" dirty="0">
                <a:solidFill>
                  <a:srgbClr val="14333D"/>
                </a:solidFill>
                <a:latin typeface="Public Sans"/>
              </a:rPr>
              <a:t>Keep an eye </a:t>
            </a:r>
            <a:r>
              <a:rPr lang="en-US" sz="1600" dirty="0">
                <a:solidFill>
                  <a:srgbClr val="14333D"/>
                </a:solidFill>
                <a:latin typeface="Public Sans"/>
              </a:rPr>
              <a:t>neighborhood, </a:t>
            </a:r>
            <a:r>
              <a:rPr sz="1600" dirty="0">
                <a:solidFill>
                  <a:srgbClr val="14333D"/>
                </a:solidFill>
                <a:latin typeface="Public Sans"/>
              </a:rPr>
              <a:t>lake</a:t>
            </a:r>
            <a:r>
              <a:rPr lang="en-US" sz="1600" dirty="0">
                <a:solidFill>
                  <a:srgbClr val="14333D"/>
                </a:solidFill>
                <a:latin typeface="Public Sans"/>
              </a:rPr>
              <a:t>, </a:t>
            </a:r>
            <a:r>
              <a:rPr sz="1600" dirty="0">
                <a:solidFill>
                  <a:srgbClr val="14333D"/>
                </a:solidFill>
                <a:latin typeface="Public Sans"/>
              </a:rPr>
              <a:t>and grounds</a:t>
            </a:r>
          </a:p>
          <a:p>
            <a:pPr marL="228600" indent="-228600">
              <a:spcAft>
                <a:spcPts val="900"/>
              </a:spcAft>
              <a:buClr>
                <a:srgbClr val="2E7D8A"/>
              </a:buClr>
              <a:buFont typeface="Arial"/>
              <a:buChar char="•"/>
            </a:pPr>
            <a:r>
              <a:rPr sz="1600" dirty="0">
                <a:solidFill>
                  <a:srgbClr val="14333D"/>
                </a:solidFill>
                <a:latin typeface="Public Sans"/>
              </a:rPr>
              <a:t>Join a committee, or just help when you can</a:t>
            </a:r>
            <a:endParaRPr lang="en-US" sz="1600" dirty="0">
              <a:solidFill>
                <a:srgbClr val="14333D"/>
              </a:solidFill>
              <a:latin typeface="Public Sans"/>
            </a:endParaRPr>
          </a:p>
          <a:p>
            <a:pPr>
              <a:spcAft>
                <a:spcPts val="900"/>
              </a:spcAft>
              <a:buClr>
                <a:srgbClr val="2E7D8A"/>
              </a:buClr>
            </a:pPr>
            <a:r>
              <a:rPr lang="en-US" sz="1600" dirty="0">
                <a:solidFill>
                  <a:srgbClr val="14333D"/>
                </a:solidFill>
                <a:latin typeface="Public Sans"/>
              </a:rPr>
              <a:t>	-- </a:t>
            </a:r>
            <a:r>
              <a:rPr lang="en-US" sz="1600" b="1" dirty="0">
                <a:solidFill>
                  <a:srgbClr val="00B0F0"/>
                </a:solidFill>
                <a:latin typeface="Public Sans"/>
              </a:rPr>
              <a:t>Covenant Review Committee</a:t>
            </a:r>
          </a:p>
          <a:p>
            <a:pPr>
              <a:spcAft>
                <a:spcPts val="900"/>
              </a:spcAft>
              <a:buClr>
                <a:srgbClr val="2E7D8A"/>
              </a:buClr>
            </a:pPr>
            <a:r>
              <a:rPr lang="en-US" sz="1600" dirty="0">
                <a:solidFill>
                  <a:srgbClr val="14333D"/>
                </a:solidFill>
                <a:latin typeface="Public Sans"/>
              </a:rPr>
              <a:t>	-- Social Events (Halloween porch crawl)</a:t>
            </a:r>
          </a:p>
          <a:p>
            <a:pPr>
              <a:spcAft>
                <a:spcPts val="900"/>
              </a:spcAft>
              <a:buClr>
                <a:srgbClr val="2E7D8A"/>
              </a:buClr>
            </a:pPr>
            <a:r>
              <a:rPr lang="en-US" sz="1600" dirty="0">
                <a:solidFill>
                  <a:srgbClr val="14333D"/>
                </a:solidFill>
                <a:latin typeface="Public Sans"/>
              </a:rPr>
              <a:t>	-- Neighborhood Welcome and Outreach</a:t>
            </a:r>
          </a:p>
          <a:p>
            <a:pPr>
              <a:spcAft>
                <a:spcPts val="900"/>
              </a:spcAft>
              <a:buClr>
                <a:srgbClr val="2E7D8A"/>
              </a:buClr>
            </a:pPr>
            <a:r>
              <a:rPr lang="en-US" sz="1600" dirty="0">
                <a:solidFill>
                  <a:srgbClr val="14333D"/>
                </a:solidFill>
                <a:latin typeface="Public Sans"/>
              </a:rPr>
              <a:t>	-- Newsletter</a:t>
            </a:r>
          </a:p>
          <a:p>
            <a:pPr>
              <a:spcAft>
                <a:spcPts val="900"/>
              </a:spcAft>
              <a:buClr>
                <a:srgbClr val="2E7D8A"/>
              </a:buClr>
            </a:pPr>
            <a:r>
              <a:rPr lang="en-US" sz="1600" dirty="0">
                <a:solidFill>
                  <a:srgbClr val="14333D"/>
                </a:solidFill>
                <a:latin typeface="Public Sans"/>
              </a:rPr>
              <a:t>	-- Licensed Electrician?</a:t>
            </a:r>
          </a:p>
          <a:p>
            <a:pPr>
              <a:spcAft>
                <a:spcPts val="900"/>
              </a:spcAft>
              <a:buClr>
                <a:srgbClr val="2E7D8A"/>
              </a:buClr>
            </a:pPr>
            <a:endParaRPr lang="en-US" sz="1600" dirty="0">
              <a:solidFill>
                <a:srgbClr val="14333D"/>
              </a:solidFill>
              <a:latin typeface="Public Sans"/>
            </a:endParaRPr>
          </a:p>
        </p:txBody>
      </p:sp>
      <p:sp>
        <p:nvSpPr>
          <p:cNvPr id="6" name="Rectangle 5"/>
          <p:cNvSpPr/>
          <p:nvPr/>
        </p:nvSpPr>
        <p:spPr>
          <a:xfrm>
            <a:off x="5486400" y="5823388"/>
            <a:ext cx="5897880" cy="772437"/>
          </a:xfrm>
          <a:prstGeom prst="rect">
            <a:avLst/>
          </a:prstGeom>
          <a:solidFill>
            <a:srgbClr val="143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0" y="5611921"/>
            <a:ext cx="5486400" cy="237744"/>
          </a:xfrm>
          <a:prstGeom prst="rect">
            <a:avLst/>
          </a:prstGeom>
          <a:noFill/>
        </p:spPr>
        <p:txBody>
          <a:bodyPr wrap="square" lIns="0" tIns="0" rIns="0" bIns="0" anchor="t">
            <a:spAutoFit/>
          </a:bodyPr>
          <a:lstStyle/>
          <a:p>
            <a:pPr algn="l"/>
            <a:r>
              <a:rPr sz="1200" b="1" i="0" dirty="0">
                <a:solidFill>
                  <a:srgbClr val="E8B76A"/>
                </a:solidFill>
                <a:latin typeface="Public Sans"/>
              </a:rPr>
              <a:t>TO VOLUNTEER</a:t>
            </a:r>
          </a:p>
        </p:txBody>
      </p:sp>
      <p:sp>
        <p:nvSpPr>
          <p:cNvPr id="8" name="TextBox 7"/>
          <p:cNvSpPr txBox="1"/>
          <p:nvPr/>
        </p:nvSpPr>
        <p:spPr>
          <a:xfrm>
            <a:off x="5601023" y="5949418"/>
            <a:ext cx="5486400" cy="548640"/>
          </a:xfrm>
          <a:prstGeom prst="rect">
            <a:avLst/>
          </a:prstGeom>
          <a:noFill/>
        </p:spPr>
        <p:txBody>
          <a:bodyPr wrap="square" lIns="0" tIns="0" rIns="0" bIns="0" anchor="t">
            <a:spAutoFit/>
          </a:bodyPr>
          <a:lstStyle/>
          <a:p>
            <a:pPr algn="l"/>
            <a:r>
              <a:rPr sz="1600" b="0" i="0" dirty="0">
                <a:solidFill>
                  <a:srgbClr val="FAF7F0"/>
                </a:solidFill>
                <a:latin typeface="Public Sans"/>
              </a:rPr>
              <a:t>Email council@lakesherwoodacres.com or sign up at the table tonight.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813816" y="813816"/>
            <a:ext cx="10881360" cy="548640"/>
          </a:xfrm>
          <a:prstGeom prst="rect">
            <a:avLst/>
          </a:prstGeom>
          <a:noFill/>
          <a:ln/>
        </p:spPr>
        <p:txBody>
          <a:bodyPr wrap="square" lIns="0" tIns="0" rIns="0" bIns="0" rtlCol="0" anchor="t"/>
          <a:lstStyle/>
          <a:p>
            <a:pPr marL="0" indent="0">
              <a:buNone/>
            </a:pPr>
            <a:r>
              <a:rPr lang="en-US" sz="3600" b="1" dirty="0">
                <a:solidFill>
                  <a:srgbClr val="14333D"/>
                </a:solidFill>
                <a:latin typeface="Libre Baskerville" pitchFamily="34" charset="0"/>
                <a:ea typeface="Libre Baskerville" pitchFamily="34" charset="-122"/>
                <a:cs typeface="Libre Baskerville" pitchFamily="34" charset="-120"/>
              </a:rPr>
              <a:t>Many hands, lighter work</a:t>
            </a:r>
            <a:endParaRPr lang="en-US" sz="3600" dirty="0"/>
          </a:p>
        </p:txBody>
      </p:sp>
      <p:sp>
        <p:nvSpPr>
          <p:cNvPr id="3" name="Text 1"/>
          <p:cNvSpPr txBox="1"/>
          <p:nvPr/>
        </p:nvSpPr>
        <p:spPr>
          <a:xfrm>
            <a:off x="813816" y="1490472"/>
            <a:ext cx="10515600" cy="329184"/>
          </a:xfrm>
          <a:prstGeom prst="rect">
            <a:avLst/>
          </a:prstGeom>
          <a:noFill/>
          <a:ln/>
        </p:spPr>
        <p:txBody>
          <a:bodyPr wrap="square" lIns="0" tIns="0" rIns="0" bIns="0" rtlCol="0" anchor="t"/>
          <a:lstStyle/>
          <a:p>
            <a:pPr marL="0" indent="0">
              <a:buNone/>
            </a:pPr>
            <a:r>
              <a:rPr lang="en-US" sz="1700" dirty="0">
                <a:solidFill>
                  <a:srgbClr val="4A5560"/>
                </a:solidFill>
                <a:latin typeface="Public Sans" pitchFamily="34" charset="0"/>
                <a:ea typeface="Public Sans" pitchFamily="34" charset="-122"/>
                <a:cs typeface="Public Sans" pitchFamily="34" charset="-120"/>
              </a:rPr>
              <a:t>A plan this size needs more neighbors at the table.</a:t>
            </a:r>
            <a:endParaRPr lang="en-US" sz="1700" dirty="0"/>
          </a:p>
        </p:txBody>
      </p:sp>
      <p:sp>
        <p:nvSpPr>
          <p:cNvPr id="4" name="Shape 2"/>
          <p:cNvSpPr/>
          <p:nvPr/>
        </p:nvSpPr>
        <p:spPr>
          <a:xfrm>
            <a:off x="813816" y="2148840"/>
            <a:ext cx="3291840" cy="3264408"/>
          </a:xfrm>
          <a:prstGeom prst="roundRect">
            <a:avLst>
              <a:gd name="adj" fmla="val 2241"/>
            </a:avLst>
          </a:prstGeom>
          <a:solidFill>
            <a:srgbClr val="14333D"/>
          </a:solidFill>
          <a:ln/>
        </p:spPr>
        <p:txBody>
          <a:bodyPr/>
          <a:lstStyle/>
          <a:p>
            <a:endParaRPr lang="en-US"/>
          </a:p>
        </p:txBody>
      </p:sp>
      <p:sp>
        <p:nvSpPr>
          <p:cNvPr id="5" name="Text 3"/>
          <p:cNvSpPr txBox="1"/>
          <p:nvPr/>
        </p:nvSpPr>
        <p:spPr>
          <a:xfrm>
            <a:off x="1024128" y="2377440"/>
            <a:ext cx="2834640" cy="237744"/>
          </a:xfrm>
          <a:prstGeom prst="rect">
            <a:avLst/>
          </a:prstGeom>
          <a:noFill/>
          <a:ln/>
        </p:spPr>
        <p:txBody>
          <a:bodyPr wrap="square" lIns="0" tIns="0" rIns="0" bIns="0" rtlCol="0" anchor="t"/>
          <a:lstStyle/>
          <a:p>
            <a:pPr marL="0" indent="0">
              <a:buNone/>
            </a:pPr>
            <a:r>
              <a:rPr lang="en-US" sz="1200" b="1" kern="0" spc="100" dirty="0">
                <a:solidFill>
                  <a:srgbClr val="E8B76A"/>
                </a:solidFill>
                <a:latin typeface="Public Sans" pitchFamily="34" charset="0"/>
                <a:ea typeface="Public Sans" pitchFamily="34" charset="-122"/>
                <a:cs typeface="Public Sans" pitchFamily="34" charset="-120"/>
              </a:rPr>
              <a:t>BOARD OF DIRECTORS and COMMITTEE</a:t>
            </a:r>
            <a:endParaRPr lang="en-US" sz="1200" dirty="0"/>
          </a:p>
        </p:txBody>
      </p:sp>
      <p:sp>
        <p:nvSpPr>
          <p:cNvPr id="6" name="Text 4"/>
          <p:cNvSpPr txBox="1"/>
          <p:nvPr/>
        </p:nvSpPr>
        <p:spPr>
          <a:xfrm>
            <a:off x="1024128" y="2944468"/>
            <a:ext cx="2926080" cy="548640"/>
          </a:xfrm>
          <a:prstGeom prst="rect">
            <a:avLst/>
          </a:prstGeom>
          <a:noFill/>
          <a:ln/>
        </p:spPr>
        <p:txBody>
          <a:bodyPr wrap="square" lIns="0" tIns="0" rIns="0" bIns="0" rtlCol="0" anchor="t"/>
          <a:lstStyle/>
          <a:p>
            <a:pPr marL="0" indent="0">
              <a:buNone/>
            </a:pPr>
            <a:r>
              <a:rPr lang="en-US" sz="2400" b="1" dirty="0">
                <a:solidFill>
                  <a:srgbClr val="FAF7F0"/>
                </a:solidFill>
                <a:latin typeface="Libre Baskerville" pitchFamily="34" charset="0"/>
                <a:ea typeface="Libre Baskerville" pitchFamily="34" charset="-122"/>
                <a:cs typeface="Libre Baskerville" pitchFamily="34" charset="-120"/>
              </a:rPr>
              <a:t>Open seats on the board</a:t>
            </a:r>
            <a:endParaRPr lang="en-US" sz="2400" dirty="0"/>
          </a:p>
        </p:txBody>
      </p:sp>
      <p:sp>
        <p:nvSpPr>
          <p:cNvPr id="7" name="Text 5"/>
          <p:cNvSpPr txBox="1"/>
          <p:nvPr/>
        </p:nvSpPr>
        <p:spPr>
          <a:xfrm>
            <a:off x="1024128" y="3621024"/>
            <a:ext cx="2834640" cy="1188720"/>
          </a:xfrm>
          <a:prstGeom prst="rect">
            <a:avLst/>
          </a:prstGeom>
          <a:noFill/>
          <a:ln/>
        </p:spPr>
        <p:txBody>
          <a:bodyPr wrap="square" lIns="0" tIns="0" rIns="0" bIns="0" rtlCol="0" anchor="t"/>
          <a:lstStyle/>
          <a:p>
            <a:pPr marL="0" indent="0">
              <a:buNone/>
            </a:pPr>
            <a:r>
              <a:rPr lang="en-US" sz="1400" dirty="0">
                <a:solidFill>
                  <a:srgbClr val="A9C2C9"/>
                </a:solidFill>
                <a:latin typeface="Public Sans" pitchFamily="34" charset="0"/>
                <a:ea typeface="Public Sans" pitchFamily="34" charset="-122"/>
                <a:cs typeface="Public Sans" pitchFamily="34" charset="-120"/>
              </a:rPr>
              <a:t>Help set the budget, oversee contractors, and bring each phase of the plan to fruition.</a:t>
            </a:r>
            <a:endParaRPr lang="en-US" sz="1400" dirty="0"/>
          </a:p>
        </p:txBody>
      </p:sp>
      <p:sp>
        <p:nvSpPr>
          <p:cNvPr id="8" name="Text 6"/>
          <p:cNvSpPr txBox="1"/>
          <p:nvPr/>
        </p:nvSpPr>
        <p:spPr>
          <a:xfrm>
            <a:off x="1014984" y="4384548"/>
            <a:ext cx="2834640" cy="640080"/>
          </a:xfrm>
          <a:prstGeom prst="rect">
            <a:avLst/>
          </a:prstGeom>
          <a:noFill/>
          <a:ln/>
        </p:spPr>
        <p:txBody>
          <a:bodyPr wrap="square" lIns="0" tIns="0" rIns="0" bIns="0" rtlCol="0" anchor="t"/>
          <a:lstStyle/>
          <a:p>
            <a:pPr marL="0" indent="0">
              <a:buNone/>
            </a:pPr>
            <a:r>
              <a:rPr lang="en-US" sz="1300" b="1" dirty="0">
                <a:solidFill>
                  <a:srgbClr val="E8B76A"/>
                </a:solidFill>
                <a:latin typeface="Public Sans" pitchFamily="34" charset="0"/>
                <a:ea typeface="Public Sans" pitchFamily="34" charset="-122"/>
                <a:cs typeface="Public Sans" pitchFamily="34" charset="-120"/>
              </a:rPr>
              <a:t>Commitment</a:t>
            </a:r>
            <a:endParaRPr lang="en-US" sz="1300" dirty="0"/>
          </a:p>
          <a:p>
            <a:pPr marL="0" indent="0">
              <a:buNone/>
            </a:pPr>
            <a:r>
              <a:rPr lang="en-US" sz="1300" dirty="0">
                <a:solidFill>
                  <a:srgbClr val="FAF7F0"/>
                </a:solidFill>
                <a:latin typeface="Public Sans" pitchFamily="34" charset="0"/>
                <a:ea typeface="Public Sans" pitchFamily="34" charset="-122"/>
                <a:cs typeface="Public Sans" pitchFamily="34" charset="-120"/>
              </a:rPr>
              <a:t>Monthly meetings and getting your hands dirty from time to time.</a:t>
            </a:r>
            <a:endParaRPr lang="en-US" sz="1300" dirty="0"/>
          </a:p>
        </p:txBody>
      </p:sp>
      <p:sp>
        <p:nvSpPr>
          <p:cNvPr id="9" name="Text 7"/>
          <p:cNvSpPr txBox="1"/>
          <p:nvPr/>
        </p:nvSpPr>
        <p:spPr>
          <a:xfrm>
            <a:off x="4315968" y="2148840"/>
            <a:ext cx="6400800" cy="237744"/>
          </a:xfrm>
          <a:prstGeom prst="rect">
            <a:avLst/>
          </a:prstGeom>
          <a:noFill/>
          <a:ln/>
        </p:spPr>
        <p:txBody>
          <a:bodyPr wrap="square" lIns="0" tIns="0" rIns="0" bIns="0" rtlCol="0" anchor="t"/>
          <a:lstStyle/>
          <a:p>
            <a:pPr marL="0" indent="0">
              <a:buNone/>
            </a:pPr>
            <a:r>
              <a:rPr lang="en-US" sz="1200" b="1" kern="0" spc="100" dirty="0">
                <a:solidFill>
                  <a:srgbClr val="4A5560"/>
                </a:solidFill>
                <a:latin typeface="Public Sans" pitchFamily="34" charset="0"/>
                <a:ea typeface="Public Sans" pitchFamily="34" charset="-122"/>
                <a:cs typeface="Public Sans" pitchFamily="34" charset="-120"/>
              </a:rPr>
              <a:t>COMMITTEES</a:t>
            </a:r>
            <a:endParaRPr lang="en-US" sz="1200" dirty="0"/>
          </a:p>
        </p:txBody>
      </p:sp>
      <p:sp>
        <p:nvSpPr>
          <p:cNvPr id="10" name="Shape 8"/>
          <p:cNvSpPr/>
          <p:nvPr/>
        </p:nvSpPr>
        <p:spPr>
          <a:xfrm>
            <a:off x="4315968" y="2487168"/>
            <a:ext cx="2240280" cy="1371600"/>
          </a:xfrm>
          <a:prstGeom prst="roundRect">
            <a:avLst>
              <a:gd name="adj" fmla="val 5333"/>
            </a:avLst>
          </a:prstGeom>
          <a:solidFill>
            <a:srgbClr val="FAF7F0"/>
          </a:solidFill>
          <a:ln/>
        </p:spPr>
        <p:txBody>
          <a:bodyPr/>
          <a:lstStyle/>
          <a:p>
            <a:endParaRPr lang="en-US"/>
          </a:p>
        </p:txBody>
      </p:sp>
      <p:sp>
        <p:nvSpPr>
          <p:cNvPr id="11" name="Text 9"/>
          <p:cNvSpPr txBox="1"/>
          <p:nvPr/>
        </p:nvSpPr>
        <p:spPr>
          <a:xfrm>
            <a:off x="4498848" y="2670048"/>
            <a:ext cx="1874520" cy="320040"/>
          </a:xfrm>
          <a:prstGeom prst="rect">
            <a:avLst/>
          </a:prstGeom>
          <a:noFill/>
          <a:ln/>
        </p:spPr>
        <p:txBody>
          <a:bodyPr wrap="square" lIns="0" tIns="0" rIns="0" bIns="0" rtlCol="0" anchor="t"/>
          <a:lstStyle/>
          <a:p>
            <a:pPr marL="0" indent="0">
              <a:buNone/>
            </a:pPr>
            <a:r>
              <a:rPr lang="en-US" sz="1600" b="1" dirty="0">
                <a:solidFill>
                  <a:srgbClr val="2E7D8A"/>
                </a:solidFill>
                <a:latin typeface="Public Sans" pitchFamily="34" charset="0"/>
                <a:ea typeface="Public Sans" pitchFamily="34" charset="-122"/>
                <a:cs typeface="Public Sans" pitchFamily="34" charset="-120"/>
              </a:rPr>
              <a:t>Lake</a:t>
            </a:r>
            <a:endParaRPr lang="en-US" sz="1600" dirty="0"/>
          </a:p>
        </p:txBody>
      </p:sp>
      <p:sp>
        <p:nvSpPr>
          <p:cNvPr id="12" name="Text 10"/>
          <p:cNvSpPr txBox="1"/>
          <p:nvPr/>
        </p:nvSpPr>
        <p:spPr>
          <a:xfrm>
            <a:off x="4498848" y="3054096"/>
            <a:ext cx="1874520" cy="868680"/>
          </a:xfrm>
          <a:prstGeom prst="rect">
            <a:avLst/>
          </a:prstGeom>
          <a:noFill/>
          <a:ln/>
        </p:spPr>
        <p:txBody>
          <a:bodyPr wrap="square" lIns="0" tIns="0" rIns="0" bIns="0" rtlCol="0" anchor="t"/>
          <a:lstStyle/>
          <a:p>
            <a:pPr marL="0" indent="0">
              <a:buNone/>
            </a:pPr>
            <a:r>
              <a:rPr lang="en-US" sz="1300" dirty="0">
                <a:solidFill>
                  <a:srgbClr val="4A5560"/>
                </a:solidFill>
                <a:latin typeface="Public Sans" pitchFamily="34" charset="0"/>
                <a:ea typeface="Public Sans" pitchFamily="34" charset="-122"/>
                <a:cs typeface="Public Sans" pitchFamily="34" charset="-120"/>
              </a:rPr>
              <a:t>Debris removal, fountains, fish habitat and water quality.</a:t>
            </a:r>
            <a:endParaRPr lang="en-US" sz="1300" dirty="0"/>
          </a:p>
        </p:txBody>
      </p:sp>
      <p:sp>
        <p:nvSpPr>
          <p:cNvPr id="13" name="Shape 11"/>
          <p:cNvSpPr/>
          <p:nvPr/>
        </p:nvSpPr>
        <p:spPr>
          <a:xfrm>
            <a:off x="6739128" y="2487168"/>
            <a:ext cx="2240280" cy="1371600"/>
          </a:xfrm>
          <a:prstGeom prst="roundRect">
            <a:avLst>
              <a:gd name="adj" fmla="val 5333"/>
            </a:avLst>
          </a:prstGeom>
          <a:solidFill>
            <a:srgbClr val="FAF7F0"/>
          </a:solidFill>
          <a:ln/>
        </p:spPr>
        <p:txBody>
          <a:bodyPr/>
          <a:lstStyle/>
          <a:p>
            <a:endParaRPr lang="en-US"/>
          </a:p>
        </p:txBody>
      </p:sp>
      <p:sp>
        <p:nvSpPr>
          <p:cNvPr id="14" name="Text 12"/>
          <p:cNvSpPr txBox="1"/>
          <p:nvPr/>
        </p:nvSpPr>
        <p:spPr>
          <a:xfrm>
            <a:off x="6922008" y="2670048"/>
            <a:ext cx="1874520" cy="320040"/>
          </a:xfrm>
          <a:prstGeom prst="rect">
            <a:avLst/>
          </a:prstGeom>
          <a:noFill/>
          <a:ln/>
        </p:spPr>
        <p:txBody>
          <a:bodyPr wrap="square" lIns="0" tIns="0" rIns="0" bIns="0" rtlCol="0" anchor="t"/>
          <a:lstStyle/>
          <a:p>
            <a:pPr marL="0" indent="0">
              <a:buNone/>
            </a:pPr>
            <a:r>
              <a:rPr lang="en-US" sz="1600" b="1" dirty="0">
                <a:solidFill>
                  <a:srgbClr val="2E7D8A"/>
                </a:solidFill>
                <a:latin typeface="Public Sans" pitchFamily="34" charset="0"/>
                <a:ea typeface="Public Sans" pitchFamily="34" charset="-122"/>
                <a:cs typeface="Public Sans" pitchFamily="34" charset="-120"/>
              </a:rPr>
              <a:t>Pool</a:t>
            </a:r>
            <a:endParaRPr lang="en-US" sz="1600" dirty="0"/>
          </a:p>
        </p:txBody>
      </p:sp>
      <p:sp>
        <p:nvSpPr>
          <p:cNvPr id="15" name="Text 13"/>
          <p:cNvSpPr txBox="1"/>
          <p:nvPr/>
        </p:nvSpPr>
        <p:spPr>
          <a:xfrm>
            <a:off x="6922008" y="3054096"/>
            <a:ext cx="1874520" cy="868680"/>
          </a:xfrm>
          <a:prstGeom prst="rect">
            <a:avLst/>
          </a:prstGeom>
          <a:noFill/>
          <a:ln/>
        </p:spPr>
        <p:txBody>
          <a:bodyPr wrap="square" lIns="0" tIns="0" rIns="0" bIns="0" rtlCol="0" anchor="t"/>
          <a:lstStyle/>
          <a:p>
            <a:pPr marL="0" indent="0">
              <a:buNone/>
            </a:pPr>
            <a:r>
              <a:rPr lang="en-US" sz="1300" dirty="0">
                <a:solidFill>
                  <a:srgbClr val="4A5560"/>
                </a:solidFill>
                <a:latin typeface="Public Sans" pitchFamily="34" charset="0"/>
                <a:ea typeface="Public Sans" pitchFamily="34" charset="-122"/>
                <a:cs typeface="Public Sans" pitchFamily="34" charset="-120"/>
              </a:rPr>
              <a:t>Repairs, opening and closing, and summer upkeep.</a:t>
            </a:r>
            <a:endParaRPr lang="en-US" sz="1300" dirty="0"/>
          </a:p>
        </p:txBody>
      </p:sp>
      <p:sp>
        <p:nvSpPr>
          <p:cNvPr id="16" name="Shape 14"/>
          <p:cNvSpPr/>
          <p:nvPr/>
        </p:nvSpPr>
        <p:spPr>
          <a:xfrm>
            <a:off x="9162288" y="2487168"/>
            <a:ext cx="2240280" cy="1371600"/>
          </a:xfrm>
          <a:prstGeom prst="roundRect">
            <a:avLst>
              <a:gd name="adj" fmla="val 5333"/>
            </a:avLst>
          </a:prstGeom>
          <a:solidFill>
            <a:srgbClr val="FAF7F0"/>
          </a:solidFill>
          <a:ln/>
        </p:spPr>
        <p:txBody>
          <a:bodyPr/>
          <a:lstStyle/>
          <a:p>
            <a:endParaRPr lang="en-US"/>
          </a:p>
        </p:txBody>
      </p:sp>
      <p:sp>
        <p:nvSpPr>
          <p:cNvPr id="17" name="Text 15"/>
          <p:cNvSpPr txBox="1"/>
          <p:nvPr/>
        </p:nvSpPr>
        <p:spPr>
          <a:xfrm>
            <a:off x="9345168" y="2670048"/>
            <a:ext cx="1874520" cy="320040"/>
          </a:xfrm>
          <a:prstGeom prst="rect">
            <a:avLst/>
          </a:prstGeom>
          <a:noFill/>
          <a:ln/>
        </p:spPr>
        <p:txBody>
          <a:bodyPr wrap="square" lIns="0" tIns="0" rIns="0" bIns="0" rtlCol="0" anchor="t"/>
          <a:lstStyle/>
          <a:p>
            <a:pPr marL="0" indent="0">
              <a:buNone/>
            </a:pPr>
            <a:r>
              <a:rPr lang="en-US" sz="1600" b="1" dirty="0">
                <a:solidFill>
                  <a:srgbClr val="2E7D8A"/>
                </a:solidFill>
                <a:latin typeface="Public Sans" pitchFamily="34" charset="0"/>
                <a:ea typeface="Public Sans" pitchFamily="34" charset="-122"/>
                <a:cs typeface="Public Sans" pitchFamily="34" charset="-120"/>
              </a:rPr>
              <a:t>Clubhouse</a:t>
            </a:r>
            <a:endParaRPr lang="en-US" sz="1600" dirty="0"/>
          </a:p>
        </p:txBody>
      </p:sp>
      <p:sp>
        <p:nvSpPr>
          <p:cNvPr id="18" name="Text 16"/>
          <p:cNvSpPr txBox="1"/>
          <p:nvPr/>
        </p:nvSpPr>
        <p:spPr>
          <a:xfrm>
            <a:off x="9345168" y="3054096"/>
            <a:ext cx="1874520" cy="868680"/>
          </a:xfrm>
          <a:prstGeom prst="rect">
            <a:avLst/>
          </a:prstGeom>
          <a:noFill/>
          <a:ln/>
        </p:spPr>
        <p:txBody>
          <a:bodyPr wrap="square" lIns="0" tIns="0" rIns="0" bIns="0" rtlCol="0" anchor="t"/>
          <a:lstStyle/>
          <a:p>
            <a:pPr marL="0" indent="0">
              <a:buNone/>
            </a:pPr>
            <a:r>
              <a:rPr lang="en-US" sz="1300" dirty="0">
                <a:solidFill>
                  <a:srgbClr val="4A5560"/>
                </a:solidFill>
                <a:latin typeface="Public Sans" pitchFamily="34" charset="0"/>
                <a:ea typeface="Public Sans" pitchFamily="34" charset="-122"/>
                <a:cs typeface="Public Sans" pitchFamily="34" charset="-120"/>
              </a:rPr>
              <a:t>Maintenance, rentals, and planning the renovation.</a:t>
            </a:r>
            <a:endParaRPr lang="en-US" sz="1300" dirty="0"/>
          </a:p>
        </p:txBody>
      </p:sp>
      <p:sp>
        <p:nvSpPr>
          <p:cNvPr id="19" name="Shape 17"/>
          <p:cNvSpPr/>
          <p:nvPr/>
        </p:nvSpPr>
        <p:spPr>
          <a:xfrm>
            <a:off x="4315968" y="4041648"/>
            <a:ext cx="2240280" cy="1371600"/>
          </a:xfrm>
          <a:prstGeom prst="roundRect">
            <a:avLst>
              <a:gd name="adj" fmla="val 5333"/>
            </a:avLst>
          </a:prstGeom>
          <a:solidFill>
            <a:srgbClr val="FAF7F0"/>
          </a:solidFill>
          <a:ln/>
        </p:spPr>
        <p:txBody>
          <a:bodyPr/>
          <a:lstStyle/>
          <a:p>
            <a:endParaRPr lang="en-US"/>
          </a:p>
        </p:txBody>
      </p:sp>
      <p:sp>
        <p:nvSpPr>
          <p:cNvPr id="20" name="Text 18"/>
          <p:cNvSpPr txBox="1"/>
          <p:nvPr/>
        </p:nvSpPr>
        <p:spPr>
          <a:xfrm>
            <a:off x="4498848" y="4224528"/>
            <a:ext cx="1874520" cy="320040"/>
          </a:xfrm>
          <a:prstGeom prst="rect">
            <a:avLst/>
          </a:prstGeom>
          <a:noFill/>
          <a:ln/>
        </p:spPr>
        <p:txBody>
          <a:bodyPr wrap="square" lIns="0" tIns="0" rIns="0" bIns="0" rtlCol="0" anchor="t"/>
          <a:lstStyle/>
          <a:p>
            <a:pPr marL="0" indent="0">
              <a:buNone/>
            </a:pPr>
            <a:r>
              <a:rPr lang="en-US" sz="1600" b="1" dirty="0">
                <a:solidFill>
                  <a:srgbClr val="2E7D8A"/>
                </a:solidFill>
                <a:latin typeface="Public Sans" pitchFamily="34" charset="0"/>
                <a:ea typeface="Public Sans" pitchFamily="34" charset="-122"/>
                <a:cs typeface="Public Sans" pitchFamily="34" charset="-120"/>
              </a:rPr>
              <a:t>Community Area</a:t>
            </a:r>
            <a:endParaRPr lang="en-US" sz="1600" dirty="0"/>
          </a:p>
        </p:txBody>
      </p:sp>
      <p:sp>
        <p:nvSpPr>
          <p:cNvPr id="21" name="Text 19"/>
          <p:cNvSpPr txBox="1"/>
          <p:nvPr/>
        </p:nvSpPr>
        <p:spPr>
          <a:xfrm>
            <a:off x="4498848" y="4608576"/>
            <a:ext cx="1874520" cy="868680"/>
          </a:xfrm>
          <a:prstGeom prst="rect">
            <a:avLst/>
          </a:prstGeom>
          <a:noFill/>
          <a:ln/>
        </p:spPr>
        <p:txBody>
          <a:bodyPr wrap="square" lIns="0" tIns="0" rIns="0" bIns="0" rtlCol="0" anchor="t"/>
          <a:lstStyle/>
          <a:p>
            <a:pPr marL="0" indent="0">
              <a:buNone/>
            </a:pPr>
            <a:r>
              <a:rPr lang="en-US" sz="1300" dirty="0">
                <a:solidFill>
                  <a:srgbClr val="4A5560"/>
                </a:solidFill>
                <a:latin typeface="Public Sans" pitchFamily="34" charset="0"/>
                <a:ea typeface="Public Sans" pitchFamily="34" charset="-122"/>
                <a:cs typeface="Public Sans" pitchFamily="34" charset="-120"/>
              </a:rPr>
              <a:t>Build the beds, plan the games and keep the space tidy.</a:t>
            </a:r>
            <a:endParaRPr lang="en-US" sz="1300" dirty="0"/>
          </a:p>
        </p:txBody>
      </p:sp>
      <p:sp>
        <p:nvSpPr>
          <p:cNvPr id="22" name="Shape 20"/>
          <p:cNvSpPr/>
          <p:nvPr/>
        </p:nvSpPr>
        <p:spPr>
          <a:xfrm>
            <a:off x="6739128" y="4041648"/>
            <a:ext cx="2240280" cy="1371600"/>
          </a:xfrm>
          <a:prstGeom prst="roundRect">
            <a:avLst>
              <a:gd name="adj" fmla="val 5333"/>
            </a:avLst>
          </a:prstGeom>
          <a:solidFill>
            <a:srgbClr val="FAF7F0"/>
          </a:solidFill>
          <a:ln/>
        </p:spPr>
        <p:txBody>
          <a:bodyPr/>
          <a:lstStyle/>
          <a:p>
            <a:endParaRPr lang="en-US"/>
          </a:p>
        </p:txBody>
      </p:sp>
      <p:sp>
        <p:nvSpPr>
          <p:cNvPr id="23" name="Text 21"/>
          <p:cNvSpPr txBox="1"/>
          <p:nvPr/>
        </p:nvSpPr>
        <p:spPr>
          <a:xfrm>
            <a:off x="6922008" y="4224528"/>
            <a:ext cx="1874520" cy="320040"/>
          </a:xfrm>
          <a:prstGeom prst="rect">
            <a:avLst/>
          </a:prstGeom>
          <a:noFill/>
          <a:ln/>
        </p:spPr>
        <p:txBody>
          <a:bodyPr wrap="square" lIns="0" tIns="0" rIns="0" bIns="0" rtlCol="0" anchor="t"/>
          <a:lstStyle/>
          <a:p>
            <a:pPr marL="0" indent="0">
              <a:buNone/>
            </a:pPr>
            <a:r>
              <a:rPr lang="en-US" sz="1600" b="1" dirty="0">
                <a:solidFill>
                  <a:srgbClr val="2E7D8A"/>
                </a:solidFill>
                <a:latin typeface="Public Sans" pitchFamily="34" charset="0"/>
                <a:ea typeface="Public Sans" pitchFamily="34" charset="-122"/>
                <a:cs typeface="Public Sans" pitchFamily="34" charset="-120"/>
              </a:rPr>
              <a:t>Security</a:t>
            </a:r>
            <a:endParaRPr lang="en-US" sz="1600" dirty="0"/>
          </a:p>
        </p:txBody>
      </p:sp>
      <p:sp>
        <p:nvSpPr>
          <p:cNvPr id="24" name="Text 22"/>
          <p:cNvSpPr txBox="1"/>
          <p:nvPr/>
        </p:nvSpPr>
        <p:spPr>
          <a:xfrm>
            <a:off x="6922008" y="4608576"/>
            <a:ext cx="1874520" cy="868680"/>
          </a:xfrm>
          <a:prstGeom prst="rect">
            <a:avLst/>
          </a:prstGeom>
          <a:noFill/>
          <a:ln/>
        </p:spPr>
        <p:txBody>
          <a:bodyPr wrap="square" lIns="0" tIns="0" rIns="0" bIns="0" rtlCol="0" anchor="t"/>
          <a:lstStyle/>
          <a:p>
            <a:pPr marL="0" indent="0">
              <a:buNone/>
            </a:pPr>
            <a:r>
              <a:rPr lang="en-US" sz="1300" dirty="0">
                <a:solidFill>
                  <a:srgbClr val="4A5560"/>
                </a:solidFill>
                <a:latin typeface="Public Sans" pitchFamily="34" charset="0"/>
                <a:ea typeface="Public Sans" pitchFamily="34" charset="-122"/>
                <a:cs typeface="Public Sans" pitchFamily="34" charset="-120"/>
              </a:rPr>
              <a:t>Work with our security provider and neighbors on safety.</a:t>
            </a:r>
            <a:endParaRPr lang="en-US" sz="1300" dirty="0"/>
          </a:p>
        </p:txBody>
      </p:sp>
      <p:sp>
        <p:nvSpPr>
          <p:cNvPr id="25" name="Shape 23"/>
          <p:cNvSpPr/>
          <p:nvPr/>
        </p:nvSpPr>
        <p:spPr>
          <a:xfrm>
            <a:off x="9162288" y="4041648"/>
            <a:ext cx="2240280" cy="1371600"/>
          </a:xfrm>
          <a:prstGeom prst="roundRect">
            <a:avLst>
              <a:gd name="adj" fmla="val 5333"/>
            </a:avLst>
          </a:prstGeom>
          <a:solidFill>
            <a:srgbClr val="FAF7F0"/>
          </a:solidFill>
          <a:ln/>
        </p:spPr>
        <p:txBody>
          <a:bodyPr/>
          <a:lstStyle/>
          <a:p>
            <a:endParaRPr lang="en-US"/>
          </a:p>
        </p:txBody>
      </p:sp>
      <p:sp>
        <p:nvSpPr>
          <p:cNvPr id="26" name="Text 24"/>
          <p:cNvSpPr txBox="1"/>
          <p:nvPr/>
        </p:nvSpPr>
        <p:spPr>
          <a:xfrm>
            <a:off x="9345168" y="4224528"/>
            <a:ext cx="1874520" cy="320040"/>
          </a:xfrm>
          <a:prstGeom prst="rect">
            <a:avLst/>
          </a:prstGeom>
          <a:noFill/>
          <a:ln/>
        </p:spPr>
        <p:txBody>
          <a:bodyPr wrap="square" lIns="0" tIns="0" rIns="0" bIns="0" rtlCol="0" anchor="t"/>
          <a:lstStyle/>
          <a:p>
            <a:pPr marL="0" indent="0">
              <a:buNone/>
            </a:pPr>
            <a:r>
              <a:rPr lang="en-US" sz="1600" b="1" dirty="0">
                <a:solidFill>
                  <a:srgbClr val="2E7D8A"/>
                </a:solidFill>
                <a:latin typeface="Public Sans" pitchFamily="34" charset="0"/>
                <a:ea typeface="Public Sans" pitchFamily="34" charset="-122"/>
                <a:cs typeface="Public Sans" pitchFamily="34" charset="-120"/>
              </a:rPr>
              <a:t>Council</a:t>
            </a:r>
            <a:endParaRPr lang="en-US" sz="1600" dirty="0"/>
          </a:p>
        </p:txBody>
      </p:sp>
      <p:sp>
        <p:nvSpPr>
          <p:cNvPr id="27" name="Text 25"/>
          <p:cNvSpPr txBox="1"/>
          <p:nvPr/>
        </p:nvSpPr>
        <p:spPr>
          <a:xfrm>
            <a:off x="9345168" y="4608576"/>
            <a:ext cx="1874520" cy="868680"/>
          </a:xfrm>
          <a:prstGeom prst="rect">
            <a:avLst/>
          </a:prstGeom>
          <a:noFill/>
          <a:ln/>
        </p:spPr>
        <p:txBody>
          <a:bodyPr wrap="square" lIns="0" tIns="0" rIns="0" bIns="0" rtlCol="0" anchor="t"/>
          <a:lstStyle/>
          <a:p>
            <a:pPr marL="0" indent="0">
              <a:buNone/>
            </a:pPr>
            <a:r>
              <a:rPr lang="en-US" sz="1300" dirty="0">
                <a:solidFill>
                  <a:srgbClr val="4A5560"/>
                </a:solidFill>
                <a:latin typeface="Public Sans" pitchFamily="34" charset="0"/>
                <a:ea typeface="Public Sans" pitchFamily="34" charset="-122"/>
                <a:cs typeface="Public Sans" pitchFamily="34" charset="-120"/>
              </a:rPr>
              <a:t>Overseeing architecture compliance and policy violations</a:t>
            </a:r>
            <a:endParaRPr lang="en-US" sz="1300" dirty="0"/>
          </a:p>
        </p:txBody>
      </p:sp>
      <p:sp>
        <p:nvSpPr>
          <p:cNvPr id="28" name="Text 26"/>
          <p:cNvSpPr txBox="1"/>
          <p:nvPr/>
        </p:nvSpPr>
        <p:spPr>
          <a:xfrm>
            <a:off x="4315968" y="5559552"/>
            <a:ext cx="7132320" cy="274320"/>
          </a:xfrm>
          <a:prstGeom prst="rect">
            <a:avLst/>
          </a:prstGeom>
          <a:noFill/>
          <a:ln/>
        </p:spPr>
        <p:txBody>
          <a:bodyPr wrap="square" lIns="0" tIns="0" rIns="0" bIns="0" rtlCol="0" anchor="t"/>
          <a:lstStyle/>
          <a:p>
            <a:pPr marL="0" indent="0">
              <a:buNone/>
            </a:pPr>
            <a:r>
              <a:rPr lang="en-US" sz="1300" i="1" dirty="0">
                <a:solidFill>
                  <a:srgbClr val="4A5560"/>
                </a:solidFill>
                <a:latin typeface="Public Sans" pitchFamily="34" charset="0"/>
                <a:ea typeface="Public Sans" pitchFamily="34" charset="-122"/>
                <a:cs typeface="Public Sans" pitchFamily="34" charset="-120"/>
              </a:rPr>
              <a:t>No experience needed, just a few hours and a love for this neighborhood.</a:t>
            </a:r>
            <a:endParaRPr lang="en-US" sz="1300" dirty="0"/>
          </a:p>
        </p:txBody>
      </p:sp>
      <p:sp>
        <p:nvSpPr>
          <p:cNvPr id="29" name="Text 27"/>
          <p:cNvSpPr txBox="1"/>
          <p:nvPr/>
        </p:nvSpPr>
        <p:spPr>
          <a:xfrm>
            <a:off x="813816" y="6053328"/>
            <a:ext cx="10515600" cy="329184"/>
          </a:xfrm>
          <a:prstGeom prst="rect">
            <a:avLst/>
          </a:prstGeom>
          <a:noFill/>
          <a:ln/>
        </p:spPr>
        <p:txBody>
          <a:bodyPr wrap="square" lIns="0" tIns="0" rIns="0" bIns="0" rtlCol="0" anchor="t"/>
          <a:lstStyle/>
          <a:p>
            <a:pPr marL="0" indent="0">
              <a:buNone/>
            </a:pPr>
            <a:r>
              <a:rPr lang="en-US" sz="1700" b="1" dirty="0">
                <a:solidFill>
                  <a:srgbClr val="9A5228"/>
                </a:solidFill>
                <a:latin typeface="Public Sans" pitchFamily="34" charset="0"/>
                <a:ea typeface="Public Sans" pitchFamily="34" charset="-122"/>
                <a:cs typeface="Public Sans" pitchFamily="34" charset="-120"/>
              </a:rPr>
              <a:t>Sign up at the table tonight</a:t>
            </a:r>
            <a:r>
              <a:rPr lang="en-US" sz="1700" dirty="0">
                <a:solidFill>
                  <a:srgbClr val="9A5228"/>
                </a:solidFill>
                <a:latin typeface="Public Sans" pitchFamily="34" charset="0"/>
                <a:ea typeface="Public Sans" pitchFamily="34" charset="-122"/>
                <a:cs typeface="Public Sans" pitchFamily="34" charset="-120"/>
              </a:rPr>
              <a:t>, or email info@lakesherwoodacres.com</a:t>
            </a:r>
            <a:endParaRPr lang="en-US" sz="17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3">
    <p:bg>
      <p:bgPr>
        <a:solidFill>
          <a:srgbClr val="EDE7D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551160"/>
          </a:xfrm>
          <a:prstGeom prst="rect">
            <a:avLst/>
          </a:prstGeom>
          <a:noFill/>
          <a:ln/>
        </p:spPr>
        <p:txBody>
          <a:bodyPr wrap="square" lIns="0" tIns="0" rIns="0" bIns="0" rtlCol="0" anchor="t">
            <a:normAutofit/>
          </a:bodyPr>
          <a:lstStyle/>
          <a:p>
            <a:pPr marL="0" indent="0" algn="l">
              <a:lnSpc>
                <a:spcPts val="4140"/>
              </a:lnSpc>
              <a:buNone/>
            </a:pPr>
            <a:r>
              <a:rPr lang="en-US" sz="3600" b="1" dirty="0">
                <a:solidFill>
                  <a:srgbClr val="14333D"/>
                </a:solidFill>
                <a:latin typeface="Libre Baskerville" pitchFamily="34" charset="0"/>
                <a:ea typeface="Libre Baskerville" pitchFamily="34" charset="-122"/>
                <a:cs typeface="Libre Baskerville" pitchFamily="34" charset="-120"/>
              </a:rPr>
              <a:t>What happens next</a:t>
            </a:r>
            <a:endParaRPr lang="en-US" sz="3600" dirty="0"/>
          </a:p>
        </p:txBody>
      </p:sp>
      <p:sp>
        <p:nvSpPr>
          <p:cNvPr id="3" name="Shape 1"/>
          <p:cNvSpPr/>
          <p:nvPr/>
        </p:nvSpPr>
        <p:spPr>
          <a:xfrm>
            <a:off x="689033" y="1551920"/>
            <a:ext cx="2527300" cy="2114916"/>
          </a:xfrm>
          <a:prstGeom prst="roundRect">
            <a:avLst>
              <a:gd name="adj" fmla="val 5607"/>
            </a:avLst>
          </a:prstGeom>
          <a:solidFill>
            <a:srgbClr val="FAF7F0"/>
          </a:solidFill>
          <a:ln/>
        </p:spPr>
        <p:txBody>
          <a:bodyPr/>
          <a:lstStyle/>
          <a:p>
            <a:endParaRPr lang="en-US"/>
          </a:p>
        </p:txBody>
      </p:sp>
      <p:sp>
        <p:nvSpPr>
          <p:cNvPr id="4" name="Text 2"/>
          <p:cNvSpPr/>
          <p:nvPr/>
        </p:nvSpPr>
        <p:spPr>
          <a:xfrm>
            <a:off x="879533" y="1780520"/>
            <a:ext cx="2210689" cy="247650"/>
          </a:xfrm>
          <a:prstGeom prst="rect">
            <a:avLst/>
          </a:prstGeom>
          <a:noFill/>
          <a:ln/>
        </p:spPr>
        <p:txBody>
          <a:bodyPr wrap="square" lIns="0" tIns="0" rIns="0" bIns="0" rtlCol="0" anchor="t">
            <a:normAutofit/>
          </a:bodyPr>
          <a:lstStyle/>
          <a:p>
            <a:pPr marL="0" indent="0" algn="l">
              <a:lnSpc>
                <a:spcPts val="1750"/>
              </a:lnSpc>
              <a:buNone/>
            </a:pPr>
            <a:r>
              <a:rPr lang="en-US" sz="1250" b="1" kern="0" spc="100" dirty="0">
                <a:solidFill>
                  <a:srgbClr val="2E7D8A"/>
                </a:solidFill>
                <a:latin typeface="Public Sans" pitchFamily="34" charset="0"/>
                <a:ea typeface="Public Sans" pitchFamily="34" charset="-122"/>
                <a:cs typeface="Public Sans" pitchFamily="34" charset="-120"/>
              </a:rPr>
              <a:t>TONIGHT</a:t>
            </a:r>
            <a:endParaRPr lang="en-US" sz="1250" dirty="0"/>
          </a:p>
        </p:txBody>
      </p:sp>
      <p:sp>
        <p:nvSpPr>
          <p:cNvPr id="5" name="Text 3"/>
          <p:cNvSpPr/>
          <p:nvPr/>
        </p:nvSpPr>
        <p:spPr>
          <a:xfrm>
            <a:off x="879533" y="2104370"/>
            <a:ext cx="2210689" cy="1056481"/>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4A5560"/>
                </a:solidFill>
                <a:latin typeface="Public Sans"/>
                <a:ea typeface="Public Sans"/>
                <a:cs typeface="Public Sans" pitchFamily="34" charset="-120"/>
              </a:rPr>
              <a:t>We walk through the revised plan and take your questions.</a:t>
            </a:r>
            <a:endParaRPr lang="en-US" sz="1400" dirty="0">
              <a:solidFill>
                <a:srgbClr val="4A5560"/>
              </a:solidFill>
              <a:latin typeface="Public Sans"/>
              <a:ea typeface="Public Sans"/>
            </a:endParaRPr>
          </a:p>
        </p:txBody>
      </p:sp>
      <p:sp>
        <p:nvSpPr>
          <p:cNvPr id="6" name="Shape 4"/>
          <p:cNvSpPr/>
          <p:nvPr/>
        </p:nvSpPr>
        <p:spPr>
          <a:xfrm>
            <a:off x="3557582" y="1551920"/>
            <a:ext cx="2527300" cy="2114916"/>
          </a:xfrm>
          <a:prstGeom prst="roundRect">
            <a:avLst>
              <a:gd name="adj" fmla="val 5607"/>
            </a:avLst>
          </a:prstGeom>
          <a:solidFill>
            <a:srgbClr val="FAF7F0"/>
          </a:solidFill>
          <a:ln/>
        </p:spPr>
        <p:txBody>
          <a:bodyPr/>
          <a:lstStyle/>
          <a:p>
            <a:endParaRPr lang="en-US"/>
          </a:p>
        </p:txBody>
      </p:sp>
      <p:sp>
        <p:nvSpPr>
          <p:cNvPr id="7" name="Text 5"/>
          <p:cNvSpPr/>
          <p:nvPr/>
        </p:nvSpPr>
        <p:spPr>
          <a:xfrm>
            <a:off x="3748082" y="1780520"/>
            <a:ext cx="2210689" cy="247650"/>
          </a:xfrm>
          <a:prstGeom prst="rect">
            <a:avLst/>
          </a:prstGeom>
          <a:noFill/>
          <a:ln/>
        </p:spPr>
        <p:txBody>
          <a:bodyPr wrap="square" lIns="0" tIns="0" rIns="0" bIns="0" rtlCol="0" anchor="t">
            <a:normAutofit/>
          </a:bodyPr>
          <a:lstStyle/>
          <a:p>
            <a:pPr marL="0" indent="0" algn="l">
              <a:lnSpc>
                <a:spcPts val="1750"/>
              </a:lnSpc>
              <a:buNone/>
            </a:pPr>
            <a:r>
              <a:rPr lang="en-US" sz="1250" b="1" kern="0" spc="100" dirty="0">
                <a:solidFill>
                  <a:srgbClr val="2E7D8A"/>
                </a:solidFill>
                <a:latin typeface="Public Sans" pitchFamily="34" charset="0"/>
                <a:ea typeface="Public Sans" pitchFamily="34" charset="-122"/>
              </a:rPr>
              <a:t>BEFORE THE VOTE</a:t>
            </a:r>
          </a:p>
        </p:txBody>
      </p:sp>
      <p:sp>
        <p:nvSpPr>
          <p:cNvPr id="8" name="Text 6"/>
          <p:cNvSpPr/>
          <p:nvPr/>
        </p:nvSpPr>
        <p:spPr>
          <a:xfrm>
            <a:off x="3748082" y="2104370"/>
            <a:ext cx="2210689" cy="1056481"/>
          </a:xfrm>
          <a:prstGeom prst="rect">
            <a:avLst/>
          </a:prstGeom>
          <a:noFill/>
          <a:ln/>
        </p:spPr>
        <p:txBody>
          <a:bodyPr wrap="square" lIns="0" tIns="0" rIns="0" bIns="0" rtlCol="0" anchor="t">
            <a:normAutofit/>
          </a:bodyPr>
          <a:lstStyle/>
          <a:p>
            <a:pPr>
              <a:lnSpc>
                <a:spcPts val="2030"/>
              </a:lnSpc>
            </a:pPr>
            <a:r>
              <a:rPr lang="en-US" sz="1400" dirty="0">
                <a:solidFill>
                  <a:srgbClr val="4A5560"/>
                </a:solidFill>
                <a:latin typeface="Public Sans"/>
              </a:rPr>
              <a:t>Final budget circulated for review.</a:t>
            </a:r>
          </a:p>
        </p:txBody>
      </p:sp>
      <p:sp>
        <p:nvSpPr>
          <p:cNvPr id="12" name="Shape 10"/>
          <p:cNvSpPr/>
          <p:nvPr/>
        </p:nvSpPr>
        <p:spPr>
          <a:xfrm>
            <a:off x="6450197" y="1551920"/>
            <a:ext cx="2527300" cy="2114916"/>
          </a:xfrm>
          <a:prstGeom prst="roundRect">
            <a:avLst>
              <a:gd name="adj" fmla="val 5607"/>
            </a:avLst>
          </a:prstGeom>
          <a:solidFill>
            <a:srgbClr val="FAF7F0"/>
          </a:solidFill>
          <a:ln/>
        </p:spPr>
        <p:txBody>
          <a:bodyPr/>
          <a:lstStyle/>
          <a:p>
            <a:endParaRPr lang="en-US" dirty="0"/>
          </a:p>
        </p:txBody>
      </p:sp>
      <p:sp>
        <p:nvSpPr>
          <p:cNvPr id="13" name="Text 11"/>
          <p:cNvSpPr/>
          <p:nvPr/>
        </p:nvSpPr>
        <p:spPr>
          <a:xfrm>
            <a:off x="6640697" y="1734800"/>
            <a:ext cx="886939" cy="293370"/>
          </a:xfrm>
          <a:prstGeom prst="rect">
            <a:avLst/>
          </a:prstGeom>
          <a:noFill/>
          <a:ln/>
        </p:spPr>
        <p:txBody>
          <a:bodyPr wrap="square" lIns="0" tIns="0" rIns="0" bIns="0" rtlCol="0" anchor="t">
            <a:normAutofit/>
          </a:bodyPr>
          <a:lstStyle/>
          <a:p>
            <a:pPr algn="just">
              <a:lnSpc>
                <a:spcPts val="1750"/>
              </a:lnSpc>
            </a:pPr>
            <a:r>
              <a:rPr lang="en-US" sz="1250" b="1" kern="0" spc="100" dirty="0">
                <a:solidFill>
                  <a:srgbClr val="2E7D8A"/>
                </a:solidFill>
                <a:latin typeface="Public Sans" pitchFamily="34" charset="0"/>
                <a:ea typeface="Public Sans" pitchFamily="34" charset="-122"/>
              </a:rPr>
              <a:t>DECEMBER</a:t>
            </a:r>
          </a:p>
        </p:txBody>
      </p:sp>
      <p:sp>
        <p:nvSpPr>
          <p:cNvPr id="14" name="Text 12"/>
          <p:cNvSpPr/>
          <p:nvPr/>
        </p:nvSpPr>
        <p:spPr>
          <a:xfrm>
            <a:off x="6640697" y="2033250"/>
            <a:ext cx="2210689" cy="1123831"/>
          </a:xfrm>
          <a:prstGeom prst="rect">
            <a:avLst/>
          </a:prstGeom>
          <a:noFill/>
          <a:ln/>
        </p:spPr>
        <p:txBody>
          <a:bodyPr wrap="square" lIns="0" tIns="0" rIns="0" bIns="0" rtlCol="0" anchor="t">
            <a:normAutofit/>
          </a:bodyPr>
          <a:lstStyle/>
          <a:p>
            <a:pPr>
              <a:lnSpc>
                <a:spcPts val="2030"/>
              </a:lnSpc>
            </a:pPr>
            <a:r>
              <a:rPr lang="en-US" sz="1400" dirty="0">
                <a:solidFill>
                  <a:srgbClr val="4A5560"/>
                </a:solidFill>
              </a:rPr>
              <a:t>You get to vote on the budget and HOA board members.</a:t>
            </a:r>
          </a:p>
        </p:txBody>
      </p:sp>
      <p:sp>
        <p:nvSpPr>
          <p:cNvPr id="15" name="Shape 13"/>
          <p:cNvSpPr/>
          <p:nvPr/>
        </p:nvSpPr>
        <p:spPr>
          <a:xfrm>
            <a:off x="975359" y="3800931"/>
            <a:ext cx="10883391" cy="1082973"/>
          </a:xfrm>
          <a:prstGeom prst="rect">
            <a:avLst/>
          </a:prstGeom>
          <a:solidFill>
            <a:srgbClr val="FAF7F0"/>
          </a:solidFill>
          <a:ln/>
        </p:spPr>
        <p:txBody>
          <a:bodyPr/>
          <a:lstStyle/>
          <a:p>
            <a:endParaRPr lang="en-US"/>
          </a:p>
        </p:txBody>
      </p:sp>
      <p:sp>
        <p:nvSpPr>
          <p:cNvPr id="16" name="Shape 14"/>
          <p:cNvSpPr/>
          <p:nvPr/>
        </p:nvSpPr>
        <p:spPr>
          <a:xfrm>
            <a:off x="831850" y="3760291"/>
            <a:ext cx="0" cy="1082973"/>
          </a:xfrm>
          <a:prstGeom prst="line">
            <a:avLst/>
          </a:prstGeom>
          <a:noFill/>
          <a:ln w="38100">
            <a:solidFill>
              <a:srgbClr val="2E7D8A"/>
            </a:solidFill>
            <a:prstDash val="solid"/>
          </a:ln>
        </p:spPr>
        <p:txBody>
          <a:bodyPr/>
          <a:lstStyle/>
          <a:p>
            <a:endParaRPr lang="en-US"/>
          </a:p>
        </p:txBody>
      </p:sp>
      <p:sp>
        <p:nvSpPr>
          <p:cNvPr id="17" name="Text 15"/>
          <p:cNvSpPr/>
          <p:nvPr/>
        </p:nvSpPr>
        <p:spPr>
          <a:xfrm>
            <a:off x="1104900" y="3988891"/>
            <a:ext cx="10320909" cy="295275"/>
          </a:xfrm>
          <a:prstGeom prst="rect">
            <a:avLst/>
          </a:prstGeom>
          <a:noFill/>
          <a:ln/>
        </p:spPr>
        <p:txBody>
          <a:bodyPr wrap="square" lIns="0" tIns="0" rIns="0" bIns="0" rtlCol="0" anchor="t">
            <a:normAutofit/>
          </a:bodyPr>
          <a:lstStyle/>
          <a:p>
            <a:pPr marL="0" indent="0" algn="l">
              <a:lnSpc>
                <a:spcPts val="2125"/>
              </a:lnSpc>
              <a:buNone/>
            </a:pPr>
            <a:r>
              <a:rPr lang="en-US" sz="1700" b="1" dirty="0">
                <a:solidFill>
                  <a:srgbClr val="14333D"/>
                </a:solidFill>
                <a:latin typeface="Public Sans" pitchFamily="34" charset="0"/>
                <a:ea typeface="Public Sans" pitchFamily="34" charset="-122"/>
                <a:cs typeface="Public Sans" pitchFamily="34" charset="-120"/>
              </a:rPr>
              <a:t>Tell us what you think before then</a:t>
            </a:r>
            <a:endParaRPr lang="en-US" sz="1700" dirty="0"/>
          </a:p>
        </p:txBody>
      </p:sp>
      <p:sp>
        <p:nvSpPr>
          <p:cNvPr id="18" name="Text 16"/>
          <p:cNvSpPr/>
          <p:nvPr/>
        </p:nvSpPr>
        <p:spPr>
          <a:xfrm>
            <a:off x="1104900" y="4347666"/>
            <a:ext cx="10320909" cy="292398"/>
          </a:xfrm>
          <a:prstGeom prst="rect">
            <a:avLst/>
          </a:prstGeom>
          <a:noFill/>
          <a:ln/>
        </p:spPr>
        <p:txBody>
          <a:bodyPr wrap="square" lIns="0" tIns="0" rIns="0" bIns="0" rtlCol="0" anchor="t">
            <a:normAutofit/>
          </a:bodyPr>
          <a:lstStyle/>
          <a:p>
            <a:pPr>
              <a:lnSpc>
                <a:spcPts val="2103"/>
              </a:lnSpc>
            </a:pPr>
            <a:r>
              <a:rPr lang="en-US" sz="1450" dirty="0">
                <a:solidFill>
                  <a:srgbClr val="4A5560"/>
                </a:solidFill>
                <a:latin typeface="Public Sans"/>
                <a:ea typeface="Public Sans"/>
                <a:cs typeface="Public Sans" pitchFamily="34" charset="-120"/>
              </a:rPr>
              <a:t>Comment cards are on the table tonight. After that, email: info@lakesherwoodacres.com or attend additional meetings</a:t>
            </a:r>
            <a:endParaRPr lang="en-US" sz="1450" dirty="0">
              <a:latin typeface="Public Sans"/>
              <a:ea typeface="Public Sans"/>
            </a:endParaRPr>
          </a:p>
        </p:txBody>
      </p:sp>
      <p:sp>
        <p:nvSpPr>
          <p:cNvPr id="19" name="Shape 10">
            <a:extLst>
              <a:ext uri="{FF2B5EF4-FFF2-40B4-BE49-F238E27FC236}">
                <a16:creationId xmlns:a16="http://schemas.microsoft.com/office/drawing/2014/main" id="{8CB23527-A4F7-4E42-9FA8-05A4EC45937D}"/>
              </a:ext>
            </a:extLst>
          </p:cNvPr>
          <p:cNvSpPr/>
          <p:nvPr/>
        </p:nvSpPr>
        <p:spPr>
          <a:xfrm>
            <a:off x="9342813" y="1551920"/>
            <a:ext cx="2527300" cy="2114916"/>
          </a:xfrm>
          <a:prstGeom prst="roundRect">
            <a:avLst>
              <a:gd name="adj" fmla="val 5607"/>
            </a:avLst>
          </a:prstGeom>
          <a:solidFill>
            <a:srgbClr val="FAF7F0"/>
          </a:solidFill>
          <a:ln/>
        </p:spPr>
        <p:txBody>
          <a:bodyPr/>
          <a:lstStyle/>
          <a:p>
            <a:endParaRPr lang="en-US" dirty="0"/>
          </a:p>
        </p:txBody>
      </p:sp>
      <p:sp>
        <p:nvSpPr>
          <p:cNvPr id="20" name="Text 11">
            <a:extLst>
              <a:ext uri="{FF2B5EF4-FFF2-40B4-BE49-F238E27FC236}">
                <a16:creationId xmlns:a16="http://schemas.microsoft.com/office/drawing/2014/main" id="{DBCEF803-C25C-4497-9DA1-C30D8D4543C7}"/>
              </a:ext>
            </a:extLst>
          </p:cNvPr>
          <p:cNvSpPr/>
          <p:nvPr/>
        </p:nvSpPr>
        <p:spPr>
          <a:xfrm>
            <a:off x="9533312" y="1762048"/>
            <a:ext cx="2325437" cy="231068"/>
          </a:xfrm>
          <a:prstGeom prst="rect">
            <a:avLst/>
          </a:prstGeom>
          <a:noFill/>
          <a:ln/>
        </p:spPr>
        <p:txBody>
          <a:bodyPr wrap="square" lIns="0" tIns="0" rIns="0" bIns="0" rtlCol="0" anchor="t">
            <a:normAutofit/>
          </a:bodyPr>
          <a:lstStyle/>
          <a:p>
            <a:pPr>
              <a:lnSpc>
                <a:spcPts val="1750"/>
              </a:lnSpc>
            </a:pPr>
            <a:r>
              <a:rPr lang="en-US" sz="1250" b="1" kern="0" spc="100" dirty="0">
                <a:solidFill>
                  <a:srgbClr val="2E7D8A"/>
                </a:solidFill>
                <a:latin typeface="Public Sans" pitchFamily="34" charset="0"/>
                <a:ea typeface="Public Sans" pitchFamily="34" charset="-122"/>
              </a:rPr>
              <a:t>JANUARY</a:t>
            </a:r>
          </a:p>
          <a:p>
            <a:pPr algn="just">
              <a:lnSpc>
                <a:spcPts val="1750"/>
              </a:lnSpc>
            </a:pPr>
            <a:endParaRPr lang="en-US" sz="1250" b="1" kern="0" spc="100" dirty="0">
              <a:solidFill>
                <a:srgbClr val="2E7D8A"/>
              </a:solidFill>
              <a:latin typeface="Public Sans" pitchFamily="34" charset="0"/>
              <a:ea typeface="Public Sans" pitchFamily="34" charset="-122"/>
            </a:endParaRPr>
          </a:p>
        </p:txBody>
      </p:sp>
      <p:sp>
        <p:nvSpPr>
          <p:cNvPr id="21" name="Text 12">
            <a:extLst>
              <a:ext uri="{FF2B5EF4-FFF2-40B4-BE49-F238E27FC236}">
                <a16:creationId xmlns:a16="http://schemas.microsoft.com/office/drawing/2014/main" id="{7C0C493E-6AEA-4C0F-AC5F-47B2258CF812}"/>
              </a:ext>
            </a:extLst>
          </p:cNvPr>
          <p:cNvSpPr/>
          <p:nvPr/>
        </p:nvSpPr>
        <p:spPr>
          <a:xfrm>
            <a:off x="9533313" y="2033250"/>
            <a:ext cx="2658687" cy="1727041"/>
          </a:xfrm>
          <a:prstGeom prst="rect">
            <a:avLst/>
          </a:prstGeom>
          <a:noFill/>
          <a:ln/>
        </p:spPr>
        <p:txBody>
          <a:bodyPr wrap="square" lIns="0" tIns="0" rIns="0" bIns="0" rtlCol="0" anchor="t">
            <a:normAutofit/>
          </a:bodyPr>
          <a:lstStyle/>
          <a:p>
            <a:pPr>
              <a:lnSpc>
                <a:spcPts val="2030"/>
              </a:lnSpc>
            </a:pPr>
            <a:r>
              <a:rPr lang="en-US" sz="1400" dirty="0">
                <a:solidFill>
                  <a:srgbClr val="4A5560"/>
                </a:solidFill>
              </a:rPr>
              <a:t>If budget passes the new board members get to work.</a:t>
            </a:r>
            <a:br>
              <a:rPr lang="en-US" sz="1400" dirty="0">
                <a:solidFill>
                  <a:srgbClr val="4A5560"/>
                </a:solidFill>
              </a:rPr>
            </a:br>
            <a:br>
              <a:rPr lang="en-US" sz="1400" dirty="0">
                <a:solidFill>
                  <a:srgbClr val="4A5560"/>
                </a:solidFill>
              </a:rPr>
            </a:br>
            <a:r>
              <a:rPr lang="en-US" sz="1400" dirty="0">
                <a:solidFill>
                  <a:srgbClr val="4A5560"/>
                </a:solidFill>
              </a:rPr>
              <a:t>If proposed budget fails, 2026 budget is reused and things continue as they have been.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4">
    <p:bg>
      <p:bgPr>
        <a:solidFill>
          <a:srgbClr val="14333D"/>
        </a:solidFill>
        <a:effectLst/>
      </p:bgPr>
    </p:bg>
    <p:spTree>
      <p:nvGrpSpPr>
        <p:cNvPr id="1" name=""/>
        <p:cNvGrpSpPr/>
        <p:nvPr/>
      </p:nvGrpSpPr>
      <p:grpSpPr>
        <a:xfrm>
          <a:off x="0" y="0"/>
          <a:ext cx="0" cy="0"/>
          <a:chOff x="0" y="0"/>
          <a:chExt cx="0" cy="0"/>
        </a:xfrm>
      </p:grpSpPr>
      <p:sp>
        <p:nvSpPr>
          <p:cNvPr id="2" name="Text 0"/>
          <p:cNvSpPr/>
          <p:nvPr/>
        </p:nvSpPr>
        <p:spPr>
          <a:xfrm>
            <a:off x="812800" y="1931095"/>
            <a:ext cx="10883392" cy="274290"/>
          </a:xfrm>
          <a:prstGeom prst="rect">
            <a:avLst/>
          </a:prstGeom>
          <a:noFill/>
          <a:ln/>
        </p:spPr>
        <p:txBody>
          <a:bodyPr wrap="square" lIns="0" tIns="0" rIns="0" bIns="0" rtlCol="0" anchor="t">
            <a:normAutofit/>
          </a:bodyPr>
          <a:lstStyle/>
          <a:p>
            <a:pPr marL="0" indent="0" algn="l">
              <a:lnSpc>
                <a:spcPts val="1960"/>
              </a:lnSpc>
              <a:buNone/>
            </a:pPr>
            <a:r>
              <a:rPr lang="en-US" sz="1400" b="1" kern="0" spc="300" dirty="0">
                <a:solidFill>
                  <a:srgbClr val="E8B76A"/>
                </a:solidFill>
                <a:latin typeface="Public Sans" pitchFamily="34" charset="0"/>
                <a:ea typeface="Public Sans" pitchFamily="34" charset="-122"/>
                <a:cs typeface="Public Sans" pitchFamily="34" charset="-120"/>
              </a:rPr>
              <a:t>LAKE SHERWOOD ACRES</a:t>
            </a:r>
            <a:endParaRPr lang="en-US" sz="1400" dirty="0"/>
          </a:p>
        </p:txBody>
      </p:sp>
      <p:sp>
        <p:nvSpPr>
          <p:cNvPr id="3" name="Text 1"/>
          <p:cNvSpPr/>
          <p:nvPr/>
        </p:nvSpPr>
        <p:spPr>
          <a:xfrm>
            <a:off x="812800" y="2459385"/>
            <a:ext cx="10203180" cy="1310580"/>
          </a:xfrm>
          <a:prstGeom prst="rect">
            <a:avLst/>
          </a:prstGeom>
          <a:noFill/>
          <a:ln/>
        </p:spPr>
        <p:txBody>
          <a:bodyPr wrap="square" lIns="0" tIns="0" rIns="0" bIns="0" rtlCol="0" anchor="t">
            <a:normAutofit/>
          </a:bodyPr>
          <a:lstStyle/>
          <a:p>
            <a:pPr marL="0" indent="0" algn="l">
              <a:lnSpc>
                <a:spcPts val="5060"/>
              </a:lnSpc>
              <a:buNone/>
            </a:pPr>
            <a:r>
              <a:rPr lang="en-US" sz="4400" b="1" dirty="0">
                <a:solidFill>
                  <a:srgbClr val="FAF7F0"/>
                </a:solidFill>
                <a:latin typeface="Libre Baskerville" pitchFamily="34" charset="0"/>
                <a:ea typeface="Libre Baskerville" pitchFamily="34" charset="-122"/>
                <a:cs typeface="Libre Baskerville" pitchFamily="34" charset="-120"/>
              </a:rPr>
              <a:t>We would rather hear it now than after the vote</a:t>
            </a:r>
            <a:endParaRPr lang="en-US" sz="4400" dirty="0"/>
          </a:p>
        </p:txBody>
      </p:sp>
      <p:sp>
        <p:nvSpPr>
          <p:cNvPr id="4" name="Text 2"/>
          <p:cNvSpPr/>
          <p:nvPr/>
        </p:nvSpPr>
        <p:spPr>
          <a:xfrm>
            <a:off x="812800" y="4023965"/>
            <a:ext cx="9418320" cy="725091"/>
          </a:xfrm>
          <a:prstGeom prst="rect">
            <a:avLst/>
          </a:prstGeom>
          <a:noFill/>
          <a:ln/>
        </p:spPr>
        <p:txBody>
          <a:bodyPr wrap="square" lIns="0" tIns="0" rIns="0" bIns="0" rtlCol="0" anchor="t">
            <a:normAutofit/>
          </a:bodyPr>
          <a:lstStyle/>
          <a:p>
            <a:pPr marL="0" indent="0" algn="l">
              <a:lnSpc>
                <a:spcPts val="2755"/>
              </a:lnSpc>
              <a:buNone/>
            </a:pPr>
            <a:r>
              <a:rPr lang="en-US" sz="1900" dirty="0">
                <a:solidFill>
                  <a:srgbClr val="A9C2C9"/>
                </a:solidFill>
                <a:latin typeface="Public Sans" pitchFamily="34" charset="0"/>
                <a:ea typeface="Public Sans" pitchFamily="34" charset="-122"/>
                <a:cs typeface="Public Sans" pitchFamily="34" charset="-120"/>
              </a:rPr>
              <a:t>Nothing is final until the neighborhood votes.</a:t>
            </a:r>
          </a:p>
          <a:p>
            <a:pPr marL="0" indent="0" algn="l">
              <a:lnSpc>
                <a:spcPts val="2755"/>
              </a:lnSpc>
              <a:buNone/>
            </a:pPr>
            <a:r>
              <a:rPr lang="en-US" sz="1900" dirty="0">
                <a:solidFill>
                  <a:srgbClr val="A9C2C9"/>
                </a:solidFill>
                <a:latin typeface="Public Sans" pitchFamily="34" charset="0"/>
                <a:ea typeface="Public Sans" pitchFamily="34" charset="-122"/>
                <a:cs typeface="Public Sans" pitchFamily="34" charset="-120"/>
              </a:rPr>
              <a:t>Tell us what we got wrong and what we missed.</a:t>
            </a:r>
          </a:p>
        </p:txBody>
      </p:sp>
      <p:sp>
        <p:nvSpPr>
          <p:cNvPr id="5" name="Text 3"/>
          <p:cNvSpPr/>
          <p:nvPr/>
        </p:nvSpPr>
        <p:spPr>
          <a:xfrm>
            <a:off x="812800" y="6220470"/>
            <a:ext cx="10203180" cy="256530"/>
          </a:xfrm>
          <a:prstGeom prst="rect">
            <a:avLst/>
          </a:prstGeom>
          <a:noFill/>
          <a:ln/>
        </p:spPr>
        <p:txBody>
          <a:bodyPr wrap="square" lIns="0" tIns="0" rIns="0" bIns="0" rtlCol="0" anchor="t">
            <a:normAutofit/>
          </a:bodyPr>
          <a:lstStyle/>
          <a:p>
            <a:pPr>
              <a:lnSpc>
                <a:spcPts val="1820"/>
              </a:lnSpc>
            </a:pPr>
            <a:r>
              <a:rPr lang="en-US" sz="1300" dirty="0">
                <a:solidFill>
                  <a:srgbClr val="A9C2C9"/>
                </a:solidFill>
                <a:latin typeface="Public Sans" pitchFamily="34" charset="0"/>
                <a:ea typeface="Public Sans" pitchFamily="34" charset="-122"/>
              </a:rPr>
              <a:t>Email Comment or Concerns to: </a:t>
            </a:r>
            <a:r>
              <a:rPr lang="en-US" sz="1300" dirty="0" err="1">
                <a:solidFill>
                  <a:srgbClr val="A9C2C9"/>
                </a:solidFill>
                <a:latin typeface="Public Sans" pitchFamily="34" charset="0"/>
                <a:ea typeface="Public Sans" pitchFamily="34" charset="-122"/>
              </a:rPr>
              <a:t>info@lakesherwoodacres.com</a:t>
            </a:r>
            <a:r>
              <a:rPr lang="en-US" sz="1300" dirty="0">
                <a:solidFill>
                  <a:srgbClr val="A9C2C9"/>
                </a:solidFill>
                <a:latin typeface="Public Sans" pitchFamily="34" charset="0"/>
                <a:ea typeface="Public Sans" pitchFamily="34" charset="-122"/>
              </a:rPr>
              <a:t> </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1759</TotalTime>
  <Words>2395</Words>
  <Application>Microsoft Office PowerPoint</Application>
  <PresentationFormat>Widescreen</PresentationFormat>
  <Paragraphs>209</Paragraphs>
  <Slides>19</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Aptos</vt:lpstr>
      <vt:lpstr>Arial</vt:lpstr>
      <vt:lpstr>Calibri</vt:lpstr>
      <vt:lpstr>Libre Baskerville</vt:lpstr>
      <vt:lpstr>Public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Lake Sherwood Acres Vision Meeting</dc:title>
  <dc:subject>PptxGenJS Presentation</dc:subject>
  <dc:creator>PptxGenJS</dc:creator>
  <cp:lastModifiedBy>Wagner, Jonathon</cp:lastModifiedBy>
  <cp:revision>225</cp:revision>
  <dcterms:created xsi:type="dcterms:W3CDTF">2026-09-23T21:32:29Z</dcterms:created>
  <dcterms:modified xsi:type="dcterms:W3CDTF">2026-10-28T19:43:28Z</dcterms:modified>
</cp:coreProperties>
</file>